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39"/>
  </p:notesMasterIdLst>
  <p:sldIdLst>
    <p:sldId id="267" r:id="rId2"/>
    <p:sldId id="329" r:id="rId3"/>
    <p:sldId id="288" r:id="rId4"/>
    <p:sldId id="289" r:id="rId5"/>
    <p:sldId id="290" r:id="rId6"/>
    <p:sldId id="331" r:id="rId7"/>
    <p:sldId id="291" r:id="rId8"/>
    <p:sldId id="315" r:id="rId9"/>
    <p:sldId id="332" r:id="rId10"/>
    <p:sldId id="295" r:id="rId11"/>
    <p:sldId id="322" r:id="rId12"/>
    <p:sldId id="333" r:id="rId13"/>
    <p:sldId id="296" r:id="rId14"/>
    <p:sldId id="325" r:id="rId15"/>
    <p:sldId id="326" r:id="rId16"/>
    <p:sldId id="327" r:id="rId17"/>
    <p:sldId id="298" r:id="rId18"/>
    <p:sldId id="301" r:id="rId19"/>
    <p:sldId id="340" r:id="rId20"/>
    <p:sldId id="303" r:id="rId21"/>
    <p:sldId id="339" r:id="rId22"/>
    <p:sldId id="342" r:id="rId23"/>
    <p:sldId id="338" r:id="rId24"/>
    <p:sldId id="343" r:id="rId25"/>
    <p:sldId id="306" r:id="rId26"/>
    <p:sldId id="305" r:id="rId27"/>
    <p:sldId id="334" r:id="rId28"/>
    <p:sldId id="323" r:id="rId29"/>
    <p:sldId id="308" r:id="rId30"/>
    <p:sldId id="319" r:id="rId31"/>
    <p:sldId id="310" r:id="rId32"/>
    <p:sldId id="324" r:id="rId33"/>
    <p:sldId id="335" r:id="rId34"/>
    <p:sldId id="336" r:id="rId35"/>
    <p:sldId id="313" r:id="rId36"/>
    <p:sldId id="330" r:id="rId37"/>
    <p:sldId id="287"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Google Sans" panose="020B0604020202020204" charset="0"/>
      <p:regular r:id="rId44"/>
      <p:bold r:id="rId45"/>
      <p:italic r:id="rId46"/>
      <p:boldItalic r:id="rId47"/>
    </p:embeddedFont>
    <p:embeddedFont>
      <p:font typeface="Google Sans Medium"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id="{15853580-224A-4A86-856B-6617E44DBD4E}">
          <p14:sldIdLst>
            <p14:sldId id="267"/>
            <p14:sldId id="329"/>
            <p14:sldId id="288"/>
            <p14:sldId id="289"/>
            <p14:sldId id="290"/>
            <p14:sldId id="331"/>
            <p14:sldId id="291"/>
            <p14:sldId id="315"/>
            <p14:sldId id="332"/>
            <p14:sldId id="295"/>
            <p14:sldId id="322"/>
            <p14:sldId id="333"/>
            <p14:sldId id="296"/>
            <p14:sldId id="325"/>
            <p14:sldId id="326"/>
            <p14:sldId id="327"/>
            <p14:sldId id="298"/>
            <p14:sldId id="301"/>
            <p14:sldId id="340"/>
            <p14:sldId id="303"/>
            <p14:sldId id="339"/>
            <p14:sldId id="342"/>
            <p14:sldId id="338"/>
            <p14:sldId id="343"/>
            <p14:sldId id="306"/>
            <p14:sldId id="305"/>
            <p14:sldId id="334"/>
            <p14:sldId id="323"/>
            <p14:sldId id="308"/>
            <p14:sldId id="319"/>
            <p14:sldId id="310"/>
            <p14:sldId id="324"/>
            <p14:sldId id="335"/>
            <p14:sldId id="336"/>
            <p14:sldId id="313"/>
            <p14:sldId id="330"/>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Bryer" initials="RB" lastIdx="6" clrIdx="0">
    <p:extLst>
      <p:ext uri="{19B8F6BF-5375-455C-9EA6-DF929625EA0E}">
        <p15:presenceInfo xmlns:p15="http://schemas.microsoft.com/office/powerpoint/2012/main" userId="S-1-5-21-3360281-886071811-1384523041-642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5F4"/>
    <a:srgbClr val="FABB05"/>
    <a:srgbClr val="4285F4"/>
    <a:srgbClr val="BF9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A916E5-0D70-4AC6-93AE-DAB9F44BF482}">
  <a:tblStyle styleId="{A8A916E5-0D70-4AC6-93AE-DAB9F44BF48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9" autoAdjust="0"/>
    <p:restoredTop sz="82332" autoAdjust="0"/>
  </p:normalViewPr>
  <p:slideViewPr>
    <p:cSldViewPr snapToGrid="0">
      <p:cViewPr varScale="1">
        <p:scale>
          <a:sx n="138" d="100"/>
          <a:sy n="138"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bryer\Downloads\number-of-natural-disaster-events%20(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bryer\AppData\Local\Microsoft\Windows\INetCache\Content.Outlook\V17H9N93\Investor%20call%20Quotes%20related%20to%20Emergency%20Respons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bryer\AppData\Local\Microsoft\Windows\INetCache\Content.Outlook\V17H9N93\DemandExample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bryer\AppData\Local\Microsoft\Windows\INetCache\Content.Outlook\V17H9N93\DemandExample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yates\Box\Thought%20Capital\Emergency%20Response\Google%20Next%202018\Google%20Presentation\Data\Excel%20Char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Google Sans" panose="020B0604020202020204" charset="0"/>
              </a:rPr>
              <a:t>Number of Reported Natural Disasters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Number of disasters (EMDAT (2017)) (reported disasters)</c:v>
                </c:pt>
              </c:strCache>
            </c:strRef>
          </c:tx>
          <c:spPr>
            <a:ln w="28575" cap="rnd">
              <a:solidFill>
                <a:schemeClr val="accent1"/>
              </a:solidFill>
              <a:round/>
            </a:ln>
            <a:effectLst/>
          </c:spPr>
          <c:marker>
            <c:symbol val="none"/>
          </c:marker>
          <c:cat>
            <c:numRef>
              <c:f>Sheet1!$A$2:$A$119</c:f>
              <c:numCache>
                <c:formatCode>General</c:formatCode>
                <c:ptCount val="118"/>
                <c:pt idx="0">
                  <c:v>1900</c:v>
                </c:pt>
                <c:pt idx="1">
                  <c:v>1901</c:v>
                </c:pt>
                <c:pt idx="2">
                  <c:v>1902</c:v>
                </c:pt>
                <c:pt idx="3">
                  <c:v>1903</c:v>
                </c:pt>
                <c:pt idx="4">
                  <c:v>1904</c:v>
                </c:pt>
                <c:pt idx="5">
                  <c:v>1905</c:v>
                </c:pt>
                <c:pt idx="6">
                  <c:v>1906</c:v>
                </c:pt>
                <c:pt idx="7">
                  <c:v>1907</c:v>
                </c:pt>
                <c:pt idx="8">
                  <c:v>1908</c:v>
                </c:pt>
                <c:pt idx="9">
                  <c:v>1909</c:v>
                </c:pt>
                <c:pt idx="10">
                  <c:v>1910</c:v>
                </c:pt>
                <c:pt idx="11">
                  <c:v>1911</c:v>
                </c:pt>
                <c:pt idx="12">
                  <c:v>1912</c:v>
                </c:pt>
                <c:pt idx="13">
                  <c:v>1913</c:v>
                </c:pt>
                <c:pt idx="14">
                  <c:v>1914</c:v>
                </c:pt>
                <c:pt idx="15">
                  <c:v>1915</c:v>
                </c:pt>
                <c:pt idx="16">
                  <c:v>1916</c:v>
                </c:pt>
                <c:pt idx="17">
                  <c:v>1917</c:v>
                </c:pt>
                <c:pt idx="18">
                  <c:v>1918</c:v>
                </c:pt>
                <c:pt idx="19">
                  <c:v>1919</c:v>
                </c:pt>
                <c:pt idx="20">
                  <c:v>1920</c:v>
                </c:pt>
                <c:pt idx="21">
                  <c:v>1921</c:v>
                </c:pt>
                <c:pt idx="22">
                  <c:v>1922</c:v>
                </c:pt>
                <c:pt idx="23">
                  <c:v>1923</c:v>
                </c:pt>
                <c:pt idx="24">
                  <c:v>1924</c:v>
                </c:pt>
                <c:pt idx="25">
                  <c:v>1925</c:v>
                </c:pt>
                <c:pt idx="26">
                  <c:v>1926</c:v>
                </c:pt>
                <c:pt idx="27">
                  <c:v>1927</c:v>
                </c:pt>
                <c:pt idx="28">
                  <c:v>1928</c:v>
                </c:pt>
                <c:pt idx="29">
                  <c:v>1929</c:v>
                </c:pt>
                <c:pt idx="30">
                  <c:v>1930</c:v>
                </c:pt>
                <c:pt idx="31">
                  <c:v>1931</c:v>
                </c:pt>
                <c:pt idx="32">
                  <c:v>1932</c:v>
                </c:pt>
                <c:pt idx="33">
                  <c:v>1933</c:v>
                </c:pt>
                <c:pt idx="34">
                  <c:v>1934</c:v>
                </c:pt>
                <c:pt idx="35">
                  <c:v>1935</c:v>
                </c:pt>
                <c:pt idx="36">
                  <c:v>1936</c:v>
                </c:pt>
                <c:pt idx="37">
                  <c:v>1937</c:v>
                </c:pt>
                <c:pt idx="38">
                  <c:v>1938</c:v>
                </c:pt>
                <c:pt idx="39">
                  <c:v>1939</c:v>
                </c:pt>
                <c:pt idx="40">
                  <c:v>1940</c:v>
                </c:pt>
                <c:pt idx="41">
                  <c:v>1941</c:v>
                </c:pt>
                <c:pt idx="42">
                  <c:v>1942</c:v>
                </c:pt>
                <c:pt idx="43">
                  <c:v>1943</c:v>
                </c:pt>
                <c:pt idx="44">
                  <c:v>1944</c:v>
                </c:pt>
                <c:pt idx="45">
                  <c:v>1945</c:v>
                </c:pt>
                <c:pt idx="46">
                  <c:v>1946</c:v>
                </c:pt>
                <c:pt idx="47">
                  <c:v>1947</c:v>
                </c:pt>
                <c:pt idx="48">
                  <c:v>1948</c:v>
                </c:pt>
                <c:pt idx="49">
                  <c:v>1949</c:v>
                </c:pt>
                <c:pt idx="50">
                  <c:v>1950</c:v>
                </c:pt>
                <c:pt idx="51">
                  <c:v>1951</c:v>
                </c:pt>
                <c:pt idx="52">
                  <c:v>1952</c:v>
                </c:pt>
                <c:pt idx="53">
                  <c:v>1953</c:v>
                </c:pt>
                <c:pt idx="54">
                  <c:v>1954</c:v>
                </c:pt>
                <c:pt idx="55">
                  <c:v>1955</c:v>
                </c:pt>
                <c:pt idx="56">
                  <c:v>1956</c:v>
                </c:pt>
                <c:pt idx="57">
                  <c:v>1957</c:v>
                </c:pt>
                <c:pt idx="58">
                  <c:v>1958</c:v>
                </c:pt>
                <c:pt idx="59">
                  <c:v>1959</c:v>
                </c:pt>
                <c:pt idx="60">
                  <c:v>1960</c:v>
                </c:pt>
                <c:pt idx="61">
                  <c:v>1961</c:v>
                </c:pt>
                <c:pt idx="62">
                  <c:v>1962</c:v>
                </c:pt>
                <c:pt idx="63">
                  <c:v>1963</c:v>
                </c:pt>
                <c:pt idx="64">
                  <c:v>1964</c:v>
                </c:pt>
                <c:pt idx="65">
                  <c:v>1965</c:v>
                </c:pt>
                <c:pt idx="66">
                  <c:v>1966</c:v>
                </c:pt>
                <c:pt idx="67">
                  <c:v>1967</c:v>
                </c:pt>
                <c:pt idx="68">
                  <c:v>1968</c:v>
                </c:pt>
                <c:pt idx="69">
                  <c:v>1969</c:v>
                </c:pt>
                <c:pt idx="70">
                  <c:v>1970</c:v>
                </c:pt>
                <c:pt idx="71">
                  <c:v>1971</c:v>
                </c:pt>
                <c:pt idx="72">
                  <c:v>1972</c:v>
                </c:pt>
                <c:pt idx="73">
                  <c:v>1973</c:v>
                </c:pt>
                <c:pt idx="74">
                  <c:v>1974</c:v>
                </c:pt>
                <c:pt idx="75">
                  <c:v>1975</c:v>
                </c:pt>
                <c:pt idx="76">
                  <c:v>1976</c:v>
                </c:pt>
                <c:pt idx="77">
                  <c:v>1977</c:v>
                </c:pt>
                <c:pt idx="78">
                  <c:v>1978</c:v>
                </c:pt>
                <c:pt idx="79">
                  <c:v>1979</c:v>
                </c:pt>
                <c:pt idx="80">
                  <c:v>1980</c:v>
                </c:pt>
                <c:pt idx="81">
                  <c:v>1981</c:v>
                </c:pt>
                <c:pt idx="82">
                  <c:v>1982</c:v>
                </c:pt>
                <c:pt idx="83">
                  <c:v>1983</c:v>
                </c:pt>
                <c:pt idx="84">
                  <c:v>1984</c:v>
                </c:pt>
                <c:pt idx="85">
                  <c:v>1985</c:v>
                </c:pt>
                <c:pt idx="86">
                  <c:v>1986</c:v>
                </c:pt>
                <c:pt idx="87">
                  <c:v>1987</c:v>
                </c:pt>
                <c:pt idx="88">
                  <c:v>1988</c:v>
                </c:pt>
                <c:pt idx="89">
                  <c:v>1989</c:v>
                </c:pt>
                <c:pt idx="90">
                  <c:v>1990</c:v>
                </c:pt>
                <c:pt idx="91">
                  <c:v>1991</c:v>
                </c:pt>
                <c:pt idx="92">
                  <c:v>1992</c:v>
                </c:pt>
                <c:pt idx="93">
                  <c:v>1993</c:v>
                </c:pt>
                <c:pt idx="94">
                  <c:v>1994</c:v>
                </c:pt>
                <c:pt idx="95">
                  <c:v>1995</c:v>
                </c:pt>
                <c:pt idx="96">
                  <c:v>1996</c:v>
                </c:pt>
                <c:pt idx="97">
                  <c:v>1997</c:v>
                </c:pt>
                <c:pt idx="98">
                  <c:v>1998</c:v>
                </c:pt>
                <c:pt idx="99">
                  <c:v>1999</c:v>
                </c:pt>
                <c:pt idx="100">
                  <c:v>2000</c:v>
                </c:pt>
                <c:pt idx="101">
                  <c:v>2001</c:v>
                </c:pt>
                <c:pt idx="102">
                  <c:v>2002</c:v>
                </c:pt>
                <c:pt idx="103">
                  <c:v>2003</c:v>
                </c:pt>
                <c:pt idx="104">
                  <c:v>2004</c:v>
                </c:pt>
                <c:pt idx="105">
                  <c:v>2005</c:v>
                </c:pt>
                <c:pt idx="106">
                  <c:v>2006</c:v>
                </c:pt>
                <c:pt idx="107">
                  <c:v>2007</c:v>
                </c:pt>
                <c:pt idx="108">
                  <c:v>2008</c:v>
                </c:pt>
                <c:pt idx="109">
                  <c:v>2009</c:v>
                </c:pt>
                <c:pt idx="110">
                  <c:v>2010</c:v>
                </c:pt>
                <c:pt idx="111">
                  <c:v>2011</c:v>
                </c:pt>
                <c:pt idx="112">
                  <c:v>2012</c:v>
                </c:pt>
                <c:pt idx="113">
                  <c:v>2013</c:v>
                </c:pt>
                <c:pt idx="114">
                  <c:v>2014</c:v>
                </c:pt>
                <c:pt idx="115">
                  <c:v>2015</c:v>
                </c:pt>
                <c:pt idx="116">
                  <c:v>2016</c:v>
                </c:pt>
                <c:pt idx="117">
                  <c:v>2017</c:v>
                </c:pt>
              </c:numCache>
            </c:numRef>
          </c:cat>
          <c:val>
            <c:numRef>
              <c:f>Sheet1!$B$2:$B$119</c:f>
              <c:numCache>
                <c:formatCode>General</c:formatCode>
                <c:ptCount val="118"/>
                <c:pt idx="0">
                  <c:v>6</c:v>
                </c:pt>
                <c:pt idx="1">
                  <c:v>3</c:v>
                </c:pt>
                <c:pt idx="2">
                  <c:v>9</c:v>
                </c:pt>
                <c:pt idx="3">
                  <c:v>8</c:v>
                </c:pt>
                <c:pt idx="4">
                  <c:v>2</c:v>
                </c:pt>
                <c:pt idx="5">
                  <c:v>4</c:v>
                </c:pt>
                <c:pt idx="6">
                  <c:v>17</c:v>
                </c:pt>
                <c:pt idx="7">
                  <c:v>6</c:v>
                </c:pt>
                <c:pt idx="8">
                  <c:v>4</c:v>
                </c:pt>
                <c:pt idx="9">
                  <c:v>13</c:v>
                </c:pt>
                <c:pt idx="10">
                  <c:v>16</c:v>
                </c:pt>
                <c:pt idx="11">
                  <c:v>5</c:v>
                </c:pt>
                <c:pt idx="12">
                  <c:v>7</c:v>
                </c:pt>
                <c:pt idx="13">
                  <c:v>6</c:v>
                </c:pt>
                <c:pt idx="14">
                  <c:v>6</c:v>
                </c:pt>
                <c:pt idx="15">
                  <c:v>7</c:v>
                </c:pt>
                <c:pt idx="16">
                  <c:v>2</c:v>
                </c:pt>
                <c:pt idx="17">
                  <c:v>7</c:v>
                </c:pt>
                <c:pt idx="18">
                  <c:v>10</c:v>
                </c:pt>
                <c:pt idx="19">
                  <c:v>5</c:v>
                </c:pt>
                <c:pt idx="20">
                  <c:v>10</c:v>
                </c:pt>
                <c:pt idx="21">
                  <c:v>3</c:v>
                </c:pt>
                <c:pt idx="22">
                  <c:v>7</c:v>
                </c:pt>
                <c:pt idx="23">
                  <c:v>15</c:v>
                </c:pt>
                <c:pt idx="24">
                  <c:v>5</c:v>
                </c:pt>
                <c:pt idx="25">
                  <c:v>6</c:v>
                </c:pt>
                <c:pt idx="26">
                  <c:v>16</c:v>
                </c:pt>
                <c:pt idx="27">
                  <c:v>12</c:v>
                </c:pt>
                <c:pt idx="28">
                  <c:v>17</c:v>
                </c:pt>
                <c:pt idx="29">
                  <c:v>6</c:v>
                </c:pt>
                <c:pt idx="30">
                  <c:v>15</c:v>
                </c:pt>
                <c:pt idx="31">
                  <c:v>12</c:v>
                </c:pt>
                <c:pt idx="32">
                  <c:v>9</c:v>
                </c:pt>
                <c:pt idx="33">
                  <c:v>10</c:v>
                </c:pt>
                <c:pt idx="34">
                  <c:v>9</c:v>
                </c:pt>
                <c:pt idx="35">
                  <c:v>12</c:v>
                </c:pt>
                <c:pt idx="36">
                  <c:v>11</c:v>
                </c:pt>
                <c:pt idx="37">
                  <c:v>7</c:v>
                </c:pt>
                <c:pt idx="38">
                  <c:v>7</c:v>
                </c:pt>
                <c:pt idx="39">
                  <c:v>11</c:v>
                </c:pt>
                <c:pt idx="40">
                  <c:v>18</c:v>
                </c:pt>
                <c:pt idx="41">
                  <c:v>5</c:v>
                </c:pt>
                <c:pt idx="42">
                  <c:v>9</c:v>
                </c:pt>
                <c:pt idx="43">
                  <c:v>12</c:v>
                </c:pt>
                <c:pt idx="44">
                  <c:v>13</c:v>
                </c:pt>
                <c:pt idx="45">
                  <c:v>13</c:v>
                </c:pt>
                <c:pt idx="46">
                  <c:v>15</c:v>
                </c:pt>
                <c:pt idx="47">
                  <c:v>13</c:v>
                </c:pt>
                <c:pt idx="48">
                  <c:v>23</c:v>
                </c:pt>
                <c:pt idx="49">
                  <c:v>20</c:v>
                </c:pt>
                <c:pt idx="50">
                  <c:v>24</c:v>
                </c:pt>
                <c:pt idx="51">
                  <c:v>27</c:v>
                </c:pt>
                <c:pt idx="52">
                  <c:v>24</c:v>
                </c:pt>
                <c:pt idx="53">
                  <c:v>35</c:v>
                </c:pt>
                <c:pt idx="54">
                  <c:v>33</c:v>
                </c:pt>
                <c:pt idx="55">
                  <c:v>30</c:v>
                </c:pt>
                <c:pt idx="56">
                  <c:v>36</c:v>
                </c:pt>
                <c:pt idx="57">
                  <c:v>29</c:v>
                </c:pt>
                <c:pt idx="58">
                  <c:v>23</c:v>
                </c:pt>
                <c:pt idx="59">
                  <c:v>33</c:v>
                </c:pt>
                <c:pt idx="60">
                  <c:v>40</c:v>
                </c:pt>
                <c:pt idx="61">
                  <c:v>28</c:v>
                </c:pt>
                <c:pt idx="62">
                  <c:v>28</c:v>
                </c:pt>
                <c:pt idx="63">
                  <c:v>44</c:v>
                </c:pt>
                <c:pt idx="64">
                  <c:v>63</c:v>
                </c:pt>
                <c:pt idx="65">
                  <c:v>67</c:v>
                </c:pt>
                <c:pt idx="66">
                  <c:v>82</c:v>
                </c:pt>
                <c:pt idx="67">
                  <c:v>75</c:v>
                </c:pt>
                <c:pt idx="68">
                  <c:v>81</c:v>
                </c:pt>
                <c:pt idx="69">
                  <c:v>76</c:v>
                </c:pt>
                <c:pt idx="70">
                  <c:v>81</c:v>
                </c:pt>
                <c:pt idx="71">
                  <c:v>63</c:v>
                </c:pt>
                <c:pt idx="72">
                  <c:v>64</c:v>
                </c:pt>
                <c:pt idx="73">
                  <c:v>60</c:v>
                </c:pt>
                <c:pt idx="74">
                  <c:v>71</c:v>
                </c:pt>
                <c:pt idx="75">
                  <c:v>65</c:v>
                </c:pt>
                <c:pt idx="76">
                  <c:v>94</c:v>
                </c:pt>
                <c:pt idx="77">
                  <c:v>143</c:v>
                </c:pt>
                <c:pt idx="78">
                  <c:v>138</c:v>
                </c:pt>
                <c:pt idx="79">
                  <c:v>124</c:v>
                </c:pt>
                <c:pt idx="80">
                  <c:v>141</c:v>
                </c:pt>
                <c:pt idx="81">
                  <c:v>143</c:v>
                </c:pt>
                <c:pt idx="82">
                  <c:v>160</c:v>
                </c:pt>
                <c:pt idx="83">
                  <c:v>212</c:v>
                </c:pt>
                <c:pt idx="84">
                  <c:v>158</c:v>
                </c:pt>
                <c:pt idx="85">
                  <c:v>180</c:v>
                </c:pt>
                <c:pt idx="86">
                  <c:v>174</c:v>
                </c:pt>
                <c:pt idx="87">
                  <c:v>231</c:v>
                </c:pt>
                <c:pt idx="88">
                  <c:v>237</c:v>
                </c:pt>
                <c:pt idx="89">
                  <c:v>189</c:v>
                </c:pt>
                <c:pt idx="90">
                  <c:v>296</c:v>
                </c:pt>
                <c:pt idx="91">
                  <c:v>272</c:v>
                </c:pt>
                <c:pt idx="92">
                  <c:v>233</c:v>
                </c:pt>
                <c:pt idx="93">
                  <c:v>267</c:v>
                </c:pt>
                <c:pt idx="94">
                  <c:v>256</c:v>
                </c:pt>
                <c:pt idx="95">
                  <c:v>277</c:v>
                </c:pt>
                <c:pt idx="96">
                  <c:v>272</c:v>
                </c:pt>
                <c:pt idx="97">
                  <c:v>324</c:v>
                </c:pt>
                <c:pt idx="98">
                  <c:v>362</c:v>
                </c:pt>
                <c:pt idx="99">
                  <c:v>414</c:v>
                </c:pt>
                <c:pt idx="100">
                  <c:v>526</c:v>
                </c:pt>
                <c:pt idx="101">
                  <c:v>447</c:v>
                </c:pt>
                <c:pt idx="102">
                  <c:v>505</c:v>
                </c:pt>
                <c:pt idx="103">
                  <c:v>420</c:v>
                </c:pt>
                <c:pt idx="104">
                  <c:v>398</c:v>
                </c:pt>
                <c:pt idx="105">
                  <c:v>488</c:v>
                </c:pt>
                <c:pt idx="106">
                  <c:v>462</c:v>
                </c:pt>
                <c:pt idx="107">
                  <c:v>450</c:v>
                </c:pt>
                <c:pt idx="108">
                  <c:v>394</c:v>
                </c:pt>
                <c:pt idx="109">
                  <c:v>389</c:v>
                </c:pt>
                <c:pt idx="110">
                  <c:v>435</c:v>
                </c:pt>
                <c:pt idx="111">
                  <c:v>361</c:v>
                </c:pt>
                <c:pt idx="112">
                  <c:v>371</c:v>
                </c:pt>
                <c:pt idx="113">
                  <c:v>355</c:v>
                </c:pt>
                <c:pt idx="114">
                  <c:v>342</c:v>
                </c:pt>
                <c:pt idx="115">
                  <c:v>396</c:v>
                </c:pt>
                <c:pt idx="116">
                  <c:v>348</c:v>
                </c:pt>
                <c:pt idx="117">
                  <c:v>291</c:v>
                </c:pt>
              </c:numCache>
            </c:numRef>
          </c:val>
          <c:smooth val="0"/>
          <c:extLst>
            <c:ext xmlns:c16="http://schemas.microsoft.com/office/drawing/2014/chart" uri="{C3380CC4-5D6E-409C-BE32-E72D297353CC}">
              <c16:uniqueId val="{00000000-0302-4861-B786-26E4012ACEE4}"/>
            </c:ext>
          </c:extLst>
        </c:ser>
        <c:dLbls>
          <c:showLegendKey val="0"/>
          <c:showVal val="0"/>
          <c:showCatName val="0"/>
          <c:showSerName val="0"/>
          <c:showPercent val="0"/>
          <c:showBubbleSize val="0"/>
        </c:dLbls>
        <c:smooth val="0"/>
        <c:axId val="461920728"/>
        <c:axId val="461921120"/>
      </c:lineChart>
      <c:catAx>
        <c:axId val="461920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61921120"/>
        <c:crosses val="autoZero"/>
        <c:auto val="1"/>
        <c:lblAlgn val="ctr"/>
        <c:lblOffset val="100"/>
        <c:noMultiLvlLbl val="0"/>
      </c:catAx>
      <c:valAx>
        <c:axId val="461921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61920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Hurricane-Related Revenue</a:t>
            </a:r>
            <a:r>
              <a:rPr lang="en-US" baseline="0" dirty="0">
                <a:latin typeface="Google Sans" panose="020B0604020202020204" charset="0"/>
              </a:rPr>
              <a:t> Losses</a:t>
            </a:r>
            <a:endParaRPr lang="en-US" dirty="0">
              <a:latin typeface="Google Sans" panose="020B060402020202020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endParaRPr lang="en-US"/>
        </a:p>
      </c:txPr>
    </c:title>
    <c:autoTitleDeleted val="0"/>
    <c:plotArea>
      <c:layout/>
      <c:barChart>
        <c:barDir val="col"/>
        <c:grouping val="clustered"/>
        <c:varyColors val="0"/>
        <c:ser>
          <c:idx val="0"/>
          <c:order val="0"/>
          <c:tx>
            <c:strRef>
              <c:f>Sheet2!$B$3</c:f>
              <c:strCache>
                <c:ptCount val="1"/>
                <c:pt idx="0">
                  <c:v>Q3 Revenue Impact</c:v>
                </c:pt>
              </c:strCache>
            </c:strRef>
          </c:tx>
          <c:spPr>
            <a:solidFill>
              <a:schemeClr val="bg1">
                <a:lumMod val="50000"/>
              </a:schemeClr>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Sheet2!$A$4:$A$8</c:f>
              <c:strCache>
                <c:ptCount val="5"/>
                <c:pt idx="0">
                  <c:v>Rent-a-Car</c:v>
                </c:pt>
                <c:pt idx="1">
                  <c:v>Floor and Décor</c:v>
                </c:pt>
                <c:pt idx="2">
                  <c:v>Office Depot</c:v>
                </c:pt>
                <c:pt idx="3">
                  <c:v>Kohl's</c:v>
                </c:pt>
                <c:pt idx="4">
                  <c:v>Macy's</c:v>
                </c:pt>
              </c:strCache>
            </c:strRef>
          </c:cat>
          <c:val>
            <c:numRef>
              <c:f>Sheet2!$B$4:$B$8</c:f>
              <c:numCache>
                <c:formatCode>"$"#,##0.00</c:formatCode>
                <c:ptCount val="5"/>
                <c:pt idx="0" formatCode="&quot;$&quot;#,##0_);[Red]\(&quot;$&quot;#,##0\)">
                  <c:v>5000000</c:v>
                </c:pt>
                <c:pt idx="1">
                  <c:v>6500000</c:v>
                </c:pt>
                <c:pt idx="2">
                  <c:v>9000000</c:v>
                </c:pt>
                <c:pt idx="3">
                  <c:v>15000000</c:v>
                </c:pt>
                <c:pt idx="4">
                  <c:v>20000000</c:v>
                </c:pt>
              </c:numCache>
            </c:numRef>
          </c:val>
          <c:extLst>
            <c:ext xmlns:c16="http://schemas.microsoft.com/office/drawing/2014/chart" uri="{C3380CC4-5D6E-409C-BE32-E72D297353CC}">
              <c16:uniqueId val="{00000000-ED55-4A82-9FA0-701250FA9A57}"/>
            </c:ext>
          </c:extLst>
        </c:ser>
        <c:dLbls>
          <c:showLegendKey val="0"/>
          <c:showVal val="0"/>
          <c:showCatName val="0"/>
          <c:showSerName val="0"/>
          <c:showPercent val="0"/>
          <c:showBubbleSize val="0"/>
        </c:dLbls>
        <c:gapWidth val="50"/>
        <c:overlap val="-27"/>
        <c:axId val="461923864"/>
        <c:axId val="461925040"/>
      </c:barChart>
      <c:catAx>
        <c:axId val="46192386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61925040"/>
        <c:crosses val="autoZero"/>
        <c:auto val="1"/>
        <c:lblAlgn val="ctr"/>
        <c:lblOffset val="100"/>
        <c:noMultiLvlLbl val="0"/>
      </c:catAx>
      <c:valAx>
        <c:axId val="461925040"/>
        <c:scaling>
          <c:orientation val="minMax"/>
        </c:scaling>
        <c:delete val="1"/>
        <c:axPos val="r"/>
        <c:numFmt formatCode="&quot;$&quot;#,##0_);[Red]\(&quot;$&quot;#,##0\)" sourceLinked="1"/>
        <c:majorTickMark val="none"/>
        <c:minorTickMark val="none"/>
        <c:tickLblPos val="nextTo"/>
        <c:crossAx val="461923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Hypothetical Impact of Natural</a:t>
            </a:r>
            <a:r>
              <a:rPr lang="en-US" baseline="0" dirty="0">
                <a:latin typeface="Google Sans" panose="020B0604020202020204" charset="0"/>
              </a:rPr>
              <a:t> Disaster on Demand</a:t>
            </a:r>
            <a:endParaRPr lang="en-US" dirty="0">
              <a:latin typeface="Google Sans" panose="020B060402020202020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endParaRPr lang="en-US"/>
        </a:p>
      </c:txPr>
    </c:title>
    <c:autoTitleDeleted val="0"/>
    <c:plotArea>
      <c:layout/>
      <c:lineChart>
        <c:grouping val="standard"/>
        <c:varyColors val="0"/>
        <c:ser>
          <c:idx val="0"/>
          <c:order val="0"/>
          <c:tx>
            <c:strRef>
              <c:f>'20-PredictingDemand'!$B$1</c:f>
              <c:strCache>
                <c:ptCount val="1"/>
                <c:pt idx="0">
                  <c:v>Demand Multiplier</c:v>
                </c:pt>
              </c:strCache>
            </c:strRef>
          </c:tx>
          <c:spPr>
            <a:ln w="28575" cap="rnd">
              <a:solidFill>
                <a:schemeClr val="accent1"/>
              </a:solidFill>
              <a:round/>
            </a:ln>
            <a:effectLst/>
          </c:spPr>
          <c:marker>
            <c:symbol val="none"/>
          </c:marker>
          <c:cat>
            <c:numRef>
              <c:f>'20-PredictingDemand'!$A$2:$A$36</c:f>
              <c:numCache>
                <c:formatCode>d\-mmm</c:formatCode>
                <c:ptCount val="35"/>
                <c:pt idx="0">
                  <c:v>43342</c:v>
                </c:pt>
                <c:pt idx="1">
                  <c:v>43343</c:v>
                </c:pt>
                <c:pt idx="2">
                  <c:v>43344</c:v>
                </c:pt>
                <c:pt idx="3">
                  <c:v>43345</c:v>
                </c:pt>
                <c:pt idx="4">
                  <c:v>43346</c:v>
                </c:pt>
                <c:pt idx="5">
                  <c:v>43347</c:v>
                </c:pt>
                <c:pt idx="6">
                  <c:v>43348</c:v>
                </c:pt>
                <c:pt idx="7">
                  <c:v>43349</c:v>
                </c:pt>
                <c:pt idx="8">
                  <c:v>43350</c:v>
                </c:pt>
                <c:pt idx="9">
                  <c:v>43351</c:v>
                </c:pt>
                <c:pt idx="10">
                  <c:v>43352</c:v>
                </c:pt>
                <c:pt idx="11">
                  <c:v>43353</c:v>
                </c:pt>
                <c:pt idx="12">
                  <c:v>43354</c:v>
                </c:pt>
                <c:pt idx="13">
                  <c:v>43355</c:v>
                </c:pt>
                <c:pt idx="14">
                  <c:v>43356</c:v>
                </c:pt>
                <c:pt idx="15">
                  <c:v>43357</c:v>
                </c:pt>
                <c:pt idx="16">
                  <c:v>43358</c:v>
                </c:pt>
                <c:pt idx="17">
                  <c:v>43359</c:v>
                </c:pt>
                <c:pt idx="18">
                  <c:v>43360</c:v>
                </c:pt>
                <c:pt idx="19">
                  <c:v>43361</c:v>
                </c:pt>
                <c:pt idx="20">
                  <c:v>43362</c:v>
                </c:pt>
                <c:pt idx="21">
                  <c:v>43363</c:v>
                </c:pt>
                <c:pt idx="22">
                  <c:v>43364</c:v>
                </c:pt>
                <c:pt idx="23">
                  <c:v>43365</c:v>
                </c:pt>
                <c:pt idx="24">
                  <c:v>43366</c:v>
                </c:pt>
                <c:pt idx="25">
                  <c:v>43367</c:v>
                </c:pt>
                <c:pt idx="26">
                  <c:v>43368</c:v>
                </c:pt>
                <c:pt idx="27">
                  <c:v>43369</c:v>
                </c:pt>
                <c:pt idx="28">
                  <c:v>43370</c:v>
                </c:pt>
                <c:pt idx="29">
                  <c:v>43371</c:v>
                </c:pt>
                <c:pt idx="30">
                  <c:v>43372</c:v>
                </c:pt>
                <c:pt idx="31">
                  <c:v>43373</c:v>
                </c:pt>
                <c:pt idx="32">
                  <c:v>43374</c:v>
                </c:pt>
                <c:pt idx="33">
                  <c:v>43375</c:v>
                </c:pt>
                <c:pt idx="34">
                  <c:v>43376</c:v>
                </c:pt>
              </c:numCache>
            </c:numRef>
          </c:cat>
          <c:val>
            <c:numRef>
              <c:f>'20-PredictingDemand'!$B$2:$B$36</c:f>
              <c:numCache>
                <c:formatCode>0%</c:formatCode>
                <c:ptCount val="35"/>
                <c:pt idx="0">
                  <c:v>0.87454528486194738</c:v>
                </c:pt>
                <c:pt idx="1">
                  <c:v>1.1183773548935809</c:v>
                </c:pt>
                <c:pt idx="2">
                  <c:v>1.0489725320589551</c:v>
                </c:pt>
                <c:pt idx="3">
                  <c:v>0.85363198720930977</c:v>
                </c:pt>
                <c:pt idx="4">
                  <c:v>0.92060627157657293</c:v>
                </c:pt>
                <c:pt idx="5">
                  <c:v>0.8794825544483883</c:v>
                </c:pt>
                <c:pt idx="6">
                  <c:v>0.86503402978398503</c:v>
                </c:pt>
                <c:pt idx="7">
                  <c:v>1.2943192517959632</c:v>
                </c:pt>
                <c:pt idx="8">
                  <c:v>2.2938186766732414</c:v>
                </c:pt>
                <c:pt idx="9">
                  <c:v>2.7306715057137856</c:v>
                </c:pt>
                <c:pt idx="10">
                  <c:v>3.1848469553902117</c:v>
                </c:pt>
                <c:pt idx="11">
                  <c:v>9.3000000000000007</c:v>
                </c:pt>
                <c:pt idx="12">
                  <c:v>14.37</c:v>
                </c:pt>
                <c:pt idx="13">
                  <c:v>26.34</c:v>
                </c:pt>
                <c:pt idx="14">
                  <c:v>22.55</c:v>
                </c:pt>
                <c:pt idx="15">
                  <c:v>17.600000000000001</c:v>
                </c:pt>
                <c:pt idx="16">
                  <c:v>14.24</c:v>
                </c:pt>
                <c:pt idx="17">
                  <c:v>10.33</c:v>
                </c:pt>
                <c:pt idx="18">
                  <c:v>9.9826638873395108</c:v>
                </c:pt>
                <c:pt idx="19">
                  <c:v>6.8444349119049823</c:v>
                </c:pt>
                <c:pt idx="20">
                  <c:v>7.6776124870506761</c:v>
                </c:pt>
                <c:pt idx="21">
                  <c:v>6.6007121206211714</c:v>
                </c:pt>
                <c:pt idx="22">
                  <c:v>3.9298798696730644</c:v>
                </c:pt>
                <c:pt idx="23">
                  <c:v>4.4680793772732503</c:v>
                </c:pt>
                <c:pt idx="24">
                  <c:v>3.1129570423654171</c:v>
                </c:pt>
                <c:pt idx="25">
                  <c:v>2.4266073811092959</c:v>
                </c:pt>
                <c:pt idx="26">
                  <c:v>1.4694742472319802</c:v>
                </c:pt>
                <c:pt idx="27">
                  <c:v>0.99887916682557687</c:v>
                </c:pt>
                <c:pt idx="28">
                  <c:v>1.1086088536195426</c:v>
                </c:pt>
                <c:pt idx="29">
                  <c:v>0.8718929238567662</c:v>
                </c:pt>
                <c:pt idx="30">
                  <c:v>0.87509981307825468</c:v>
                </c:pt>
                <c:pt idx="31">
                  <c:v>1.0062433765167484</c:v>
                </c:pt>
                <c:pt idx="32">
                  <c:v>0.94501406942774835</c:v>
                </c:pt>
                <c:pt idx="33">
                  <c:v>0.9004911363447573</c:v>
                </c:pt>
                <c:pt idx="34">
                  <c:v>0.96195569642363721</c:v>
                </c:pt>
              </c:numCache>
            </c:numRef>
          </c:val>
          <c:smooth val="0"/>
          <c:extLst>
            <c:ext xmlns:c16="http://schemas.microsoft.com/office/drawing/2014/chart" uri="{C3380CC4-5D6E-409C-BE32-E72D297353CC}">
              <c16:uniqueId val="{00000000-2BDD-4A5A-BAC0-3916D18E39AC}"/>
            </c:ext>
          </c:extLst>
        </c:ser>
        <c:dLbls>
          <c:showLegendKey val="0"/>
          <c:showVal val="0"/>
          <c:showCatName val="0"/>
          <c:showSerName val="0"/>
          <c:showPercent val="0"/>
          <c:showBubbleSize val="0"/>
        </c:dLbls>
        <c:smooth val="0"/>
        <c:axId val="461921904"/>
        <c:axId val="461922296"/>
      </c:lineChart>
      <c:dateAx>
        <c:axId val="461921904"/>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61922296"/>
        <c:crosses val="autoZero"/>
        <c:auto val="1"/>
        <c:lblOffset val="100"/>
        <c:baseTimeUnit val="days"/>
      </c:dateAx>
      <c:valAx>
        <c:axId val="461922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Demand Percent of Baseline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61921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Hypothetical Impact of Natural</a:t>
            </a:r>
            <a:r>
              <a:rPr lang="en-US" baseline="0" dirty="0">
                <a:latin typeface="Google Sans" panose="020B0604020202020204" charset="0"/>
              </a:rPr>
              <a:t> Disaster on Demand</a:t>
            </a:r>
            <a:endParaRPr lang="en-US" dirty="0">
              <a:latin typeface="Google Sans" panose="020B060402020202020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endParaRPr lang="en-US"/>
        </a:p>
      </c:txPr>
    </c:title>
    <c:autoTitleDeleted val="0"/>
    <c:plotArea>
      <c:layout/>
      <c:lineChart>
        <c:grouping val="standard"/>
        <c:varyColors val="0"/>
        <c:ser>
          <c:idx val="0"/>
          <c:order val="0"/>
          <c:tx>
            <c:strRef>
              <c:f>'23-PredictingDemand'!$B$1</c:f>
              <c:strCache>
                <c:ptCount val="1"/>
                <c:pt idx="0">
                  <c:v>Demand Multiplier</c:v>
                </c:pt>
              </c:strCache>
            </c:strRef>
          </c:tx>
          <c:spPr>
            <a:ln w="28575" cap="rnd">
              <a:solidFill>
                <a:schemeClr val="accent1"/>
              </a:solidFill>
              <a:round/>
            </a:ln>
            <a:effectLst/>
          </c:spPr>
          <c:marker>
            <c:symbol val="none"/>
          </c:marker>
          <c:cat>
            <c:numRef>
              <c:f>'23-PredictingDemand'!$A$2:$A$36</c:f>
              <c:numCache>
                <c:formatCode>d\-mmm</c:formatCode>
                <c:ptCount val="35"/>
                <c:pt idx="0">
                  <c:v>43342</c:v>
                </c:pt>
                <c:pt idx="1">
                  <c:v>43343</c:v>
                </c:pt>
                <c:pt idx="2">
                  <c:v>43344</c:v>
                </c:pt>
                <c:pt idx="3">
                  <c:v>43345</c:v>
                </c:pt>
                <c:pt idx="4">
                  <c:v>43346</c:v>
                </c:pt>
                <c:pt idx="5">
                  <c:v>43347</c:v>
                </c:pt>
                <c:pt idx="6">
                  <c:v>43348</c:v>
                </c:pt>
                <c:pt idx="7">
                  <c:v>43349</c:v>
                </c:pt>
                <c:pt idx="8">
                  <c:v>43350</c:v>
                </c:pt>
                <c:pt idx="9">
                  <c:v>43351</c:v>
                </c:pt>
                <c:pt idx="10">
                  <c:v>43352</c:v>
                </c:pt>
                <c:pt idx="11">
                  <c:v>43353</c:v>
                </c:pt>
                <c:pt idx="12">
                  <c:v>43354</c:v>
                </c:pt>
                <c:pt idx="13">
                  <c:v>43355</c:v>
                </c:pt>
                <c:pt idx="14">
                  <c:v>43356</c:v>
                </c:pt>
                <c:pt idx="15">
                  <c:v>43357</c:v>
                </c:pt>
                <c:pt idx="16">
                  <c:v>43358</c:v>
                </c:pt>
                <c:pt idx="17">
                  <c:v>43359</c:v>
                </c:pt>
                <c:pt idx="18">
                  <c:v>43360</c:v>
                </c:pt>
                <c:pt idx="19">
                  <c:v>43361</c:v>
                </c:pt>
                <c:pt idx="20">
                  <c:v>43362</c:v>
                </c:pt>
                <c:pt idx="21">
                  <c:v>43363</c:v>
                </c:pt>
                <c:pt idx="22">
                  <c:v>43364</c:v>
                </c:pt>
                <c:pt idx="23">
                  <c:v>43365</c:v>
                </c:pt>
                <c:pt idx="24">
                  <c:v>43366</c:v>
                </c:pt>
                <c:pt idx="25">
                  <c:v>43367</c:v>
                </c:pt>
                <c:pt idx="26">
                  <c:v>43368</c:v>
                </c:pt>
                <c:pt idx="27">
                  <c:v>43369</c:v>
                </c:pt>
                <c:pt idx="28">
                  <c:v>43370</c:v>
                </c:pt>
                <c:pt idx="29">
                  <c:v>43371</c:v>
                </c:pt>
                <c:pt idx="30">
                  <c:v>43372</c:v>
                </c:pt>
                <c:pt idx="31">
                  <c:v>43373</c:v>
                </c:pt>
                <c:pt idx="32">
                  <c:v>43374</c:v>
                </c:pt>
                <c:pt idx="33">
                  <c:v>43375</c:v>
                </c:pt>
                <c:pt idx="34">
                  <c:v>43376</c:v>
                </c:pt>
              </c:numCache>
            </c:numRef>
          </c:cat>
          <c:val>
            <c:numRef>
              <c:f>'23-PredictingDemand'!$B$2:$B$36</c:f>
              <c:numCache>
                <c:formatCode>0%</c:formatCode>
                <c:ptCount val="35"/>
                <c:pt idx="0">
                  <c:v>0.87454528486194738</c:v>
                </c:pt>
                <c:pt idx="1">
                  <c:v>1.1183773548935809</c:v>
                </c:pt>
                <c:pt idx="2">
                  <c:v>1.0489725320589551</c:v>
                </c:pt>
                <c:pt idx="3">
                  <c:v>0.85363198720930977</c:v>
                </c:pt>
                <c:pt idx="4">
                  <c:v>0.92060627157657293</c:v>
                </c:pt>
                <c:pt idx="5">
                  <c:v>0.8794825544483883</c:v>
                </c:pt>
                <c:pt idx="6">
                  <c:v>0.86503402978398503</c:v>
                </c:pt>
                <c:pt idx="7">
                  <c:v>1.2943192517959632</c:v>
                </c:pt>
                <c:pt idx="8">
                  <c:v>2.2938186766732414</c:v>
                </c:pt>
                <c:pt idx="9">
                  <c:v>2.7306715057137856</c:v>
                </c:pt>
                <c:pt idx="10">
                  <c:v>3.1848469553902117</c:v>
                </c:pt>
                <c:pt idx="11">
                  <c:v>9.3000000000000007</c:v>
                </c:pt>
                <c:pt idx="12">
                  <c:v>9.5777338864035233</c:v>
                </c:pt>
                <c:pt idx="13">
                  <c:v>13.17</c:v>
                </c:pt>
                <c:pt idx="14">
                  <c:v>11.274266736915395</c:v>
                </c:pt>
                <c:pt idx="15">
                  <c:v>11.733849073154268</c:v>
                </c:pt>
                <c:pt idx="16">
                  <c:v>9.49423241891086</c:v>
                </c:pt>
                <c:pt idx="17">
                  <c:v>8.2670357580676193</c:v>
                </c:pt>
                <c:pt idx="18">
                  <c:v>9.9826638873395108</c:v>
                </c:pt>
                <c:pt idx="19">
                  <c:v>6.8444349119049823</c:v>
                </c:pt>
                <c:pt idx="20">
                  <c:v>7.6776124870506761</c:v>
                </c:pt>
                <c:pt idx="21">
                  <c:v>6.6007121206211714</c:v>
                </c:pt>
                <c:pt idx="22">
                  <c:v>3.9298798696730644</c:v>
                </c:pt>
                <c:pt idx="23">
                  <c:v>4.4680793772732503</c:v>
                </c:pt>
                <c:pt idx="24">
                  <c:v>3.1129570423654171</c:v>
                </c:pt>
                <c:pt idx="25">
                  <c:v>2.4266073811092959</c:v>
                </c:pt>
                <c:pt idx="26">
                  <c:v>1.4694742472319802</c:v>
                </c:pt>
                <c:pt idx="27">
                  <c:v>0.99887916682557687</c:v>
                </c:pt>
                <c:pt idx="28">
                  <c:v>1.1086088536195426</c:v>
                </c:pt>
                <c:pt idx="29">
                  <c:v>0.8718929238567662</c:v>
                </c:pt>
                <c:pt idx="30">
                  <c:v>0.87509981307825468</c:v>
                </c:pt>
                <c:pt idx="31">
                  <c:v>1.0062433765167484</c:v>
                </c:pt>
                <c:pt idx="32">
                  <c:v>0.94501406942774835</c:v>
                </c:pt>
                <c:pt idx="33">
                  <c:v>0.9004911363447573</c:v>
                </c:pt>
                <c:pt idx="34">
                  <c:v>0.96195569642363721</c:v>
                </c:pt>
              </c:numCache>
            </c:numRef>
          </c:val>
          <c:smooth val="0"/>
          <c:extLst>
            <c:ext xmlns:c16="http://schemas.microsoft.com/office/drawing/2014/chart" uri="{C3380CC4-5D6E-409C-BE32-E72D297353CC}">
              <c16:uniqueId val="{00000000-4B40-4CD6-BD2D-16DF744F4EE8}"/>
            </c:ext>
          </c:extLst>
        </c:ser>
        <c:ser>
          <c:idx val="1"/>
          <c:order val="1"/>
          <c:tx>
            <c:strRef>
              <c:f>'23-PredictingDemand'!$C$1</c:f>
              <c:strCache>
                <c:ptCount val="1"/>
                <c:pt idx="0">
                  <c:v>Replenishment System Forecast</c:v>
                </c:pt>
              </c:strCache>
            </c:strRef>
          </c:tx>
          <c:spPr>
            <a:ln w="28575" cap="rnd">
              <a:solidFill>
                <a:schemeClr val="accent2"/>
              </a:solidFill>
              <a:round/>
            </a:ln>
            <a:effectLst/>
          </c:spPr>
          <c:marker>
            <c:symbol val="none"/>
          </c:marker>
          <c:val>
            <c:numRef>
              <c:f>'23-PredictingDemand'!$C$2:$C$36</c:f>
              <c:numCache>
                <c:formatCode>0.0</c:formatCode>
                <c:ptCount val="35"/>
                <c:pt idx="0">
                  <c:v>1.1470442420655678</c:v>
                </c:pt>
                <c:pt idx="1">
                  <c:v>1.0782771598460428</c:v>
                </c:pt>
                <c:pt idx="2">
                  <c:v>1.1083163023784248</c:v>
                </c:pt>
                <c:pt idx="3">
                  <c:v>1.1178175217224438</c:v>
                </c:pt>
                <c:pt idx="4">
                  <c:v>1.0465006578047071</c:v>
                </c:pt>
                <c:pt idx="5">
                  <c:v>1.0126368918836577</c:v>
                </c:pt>
                <c:pt idx="6">
                  <c:v>0.98781060981856095</c:v>
                </c:pt>
                <c:pt idx="7">
                  <c:v>0.85154941128393002</c:v>
                </c:pt>
                <c:pt idx="8">
                  <c:v>1.1132676100973073</c:v>
                </c:pt>
                <c:pt idx="9">
                  <c:v>1.353424307217614</c:v>
                </c:pt>
                <c:pt idx="10">
                  <c:v>1.5788514141075913</c:v>
                </c:pt>
                <c:pt idx="11">
                  <c:v>2.2522112570355843</c:v>
                </c:pt>
                <c:pt idx="12">
                  <c:v>3.4959292493517995</c:v>
                </c:pt>
                <c:pt idx="13">
                  <c:v>6.8446269398985899</c:v>
                </c:pt>
                <c:pt idx="14">
                  <c:v>7.7762155486365572</c:v>
                </c:pt>
                <c:pt idx="15">
                  <c:v>9.8871200905800016</c:v>
                </c:pt>
                <c:pt idx="16">
                  <c:v>14.339662057226295</c:v>
                </c:pt>
                <c:pt idx="17">
                  <c:v>10.669178048859361</c:v>
                </c:pt>
                <c:pt idx="18">
                  <c:v>11.845511739027522</c:v>
                </c:pt>
                <c:pt idx="19">
                  <c:v>11.385669216878036</c:v>
                </c:pt>
                <c:pt idx="20">
                  <c:v>8.9714188044626564</c:v>
                </c:pt>
                <c:pt idx="21">
                  <c:v>9.2453450483801927</c:v>
                </c:pt>
                <c:pt idx="22">
                  <c:v>7.1757631049359718</c:v>
                </c:pt>
                <c:pt idx="23">
                  <c:v>6.8753789821433662</c:v>
                </c:pt>
                <c:pt idx="24">
                  <c:v>6.7736372205272115</c:v>
                </c:pt>
                <c:pt idx="25">
                  <c:v>4.4158310717786433</c:v>
                </c:pt>
                <c:pt idx="26">
                  <c:v>4.1996658101697397</c:v>
                </c:pt>
                <c:pt idx="27">
                  <c:v>2.6797995854509189</c:v>
                </c:pt>
                <c:pt idx="28">
                  <c:v>2.2086040269620608</c:v>
                </c:pt>
                <c:pt idx="29">
                  <c:v>1.0549824918673127</c:v>
                </c:pt>
                <c:pt idx="30">
                  <c:v>1.081443818483208</c:v>
                </c:pt>
                <c:pt idx="31">
                  <c:v>0.99379126390989059</c:v>
                </c:pt>
                <c:pt idx="32">
                  <c:v>0.85224238534871055</c:v>
                </c:pt>
                <c:pt idx="33">
                  <c:v>0.86853493687524608</c:v>
                </c:pt>
                <c:pt idx="34">
                  <c:v>0.89771517673395074</c:v>
                </c:pt>
              </c:numCache>
            </c:numRef>
          </c:val>
          <c:smooth val="0"/>
          <c:extLst>
            <c:ext xmlns:c16="http://schemas.microsoft.com/office/drawing/2014/chart" uri="{C3380CC4-5D6E-409C-BE32-E72D297353CC}">
              <c16:uniqueId val="{00000001-4B40-4CD6-BD2D-16DF744F4EE8}"/>
            </c:ext>
          </c:extLst>
        </c:ser>
        <c:dLbls>
          <c:showLegendKey val="0"/>
          <c:showVal val="0"/>
          <c:showCatName val="0"/>
          <c:showSerName val="0"/>
          <c:showPercent val="0"/>
          <c:showBubbleSize val="0"/>
        </c:dLbls>
        <c:marker val="1"/>
        <c:smooth val="0"/>
        <c:axId val="411791400"/>
        <c:axId val="411794536"/>
      </c:lineChart>
      <c:lineChart>
        <c:grouping val="standard"/>
        <c:varyColors val="0"/>
        <c:ser>
          <c:idx val="2"/>
          <c:order val="2"/>
          <c:tx>
            <c:strRef>
              <c:f>'23-PredictingDemand'!$D$1</c:f>
              <c:strCache>
                <c:ptCount val="1"/>
                <c:pt idx="0">
                  <c:v>Days of Stock On-Hand</c:v>
                </c:pt>
              </c:strCache>
            </c:strRef>
          </c:tx>
          <c:spPr>
            <a:ln w="28575" cap="rnd">
              <a:solidFill>
                <a:schemeClr val="accent3"/>
              </a:solidFill>
              <a:round/>
            </a:ln>
            <a:effectLst/>
          </c:spPr>
          <c:marker>
            <c:symbol val="none"/>
          </c:marker>
          <c:val>
            <c:numRef>
              <c:f>'23-PredictingDemand'!$D$2:$D$36</c:f>
              <c:numCache>
                <c:formatCode>0.0</c:formatCode>
                <c:ptCount val="35"/>
                <c:pt idx="0">
                  <c:v>21</c:v>
                </c:pt>
                <c:pt idx="1">
                  <c:v>20.125454715138051</c:v>
                </c:pt>
                <c:pt idx="2">
                  <c:v>19.00707736024447</c:v>
                </c:pt>
                <c:pt idx="3">
                  <c:v>17.958104828185515</c:v>
                </c:pt>
                <c:pt idx="4">
                  <c:v>17.104472840976207</c:v>
                </c:pt>
                <c:pt idx="5">
                  <c:v>21.555928066988685</c:v>
                </c:pt>
                <c:pt idx="6">
                  <c:v>20.543291175105026</c:v>
                </c:pt>
                <c:pt idx="7">
                  <c:v>19.555480565286466</c:v>
                </c:pt>
                <c:pt idx="8">
                  <c:v>18.703931154002536</c:v>
                </c:pt>
                <c:pt idx="9">
                  <c:v>17.590663543905229</c:v>
                </c:pt>
                <c:pt idx="10">
                  <c:v>16.237239236687614</c:v>
                </c:pt>
                <c:pt idx="11">
                  <c:v>14.658387822580023</c:v>
                </c:pt>
                <c:pt idx="12">
                  <c:v>21.555928066988685</c:v>
                </c:pt>
                <c:pt idx="13">
                  <c:v>18.059998817636885</c:v>
                </c:pt>
                <c:pt idx="14">
                  <c:v>11.215371877738296</c:v>
                </c:pt>
                <c:pt idx="15">
                  <c:v>3.4391563291017384</c:v>
                </c:pt>
                <c:pt idx="16">
                  <c:v>0</c:v>
                </c:pt>
                <c:pt idx="17">
                  <c:v>0</c:v>
                </c:pt>
                <c:pt idx="18">
                  <c:v>0</c:v>
                </c:pt>
                <c:pt idx="19">
                  <c:v>53.012731934552598</c:v>
                </c:pt>
                <c:pt idx="20">
                  <c:v>41.627062717674562</c:v>
                </c:pt>
                <c:pt idx="21">
                  <c:v>32.655643913211904</c:v>
                </c:pt>
                <c:pt idx="22">
                  <c:v>23.410298864831709</c:v>
                </c:pt>
                <c:pt idx="23">
                  <c:v>16.234535759895738</c:v>
                </c:pt>
                <c:pt idx="24">
                  <c:v>9.3591567777523714</c:v>
                </c:pt>
                <c:pt idx="25">
                  <c:v>64.85824367358012</c:v>
                </c:pt>
                <c:pt idx="26">
                  <c:v>60.442412601801479</c:v>
                </c:pt>
                <c:pt idx="27">
                  <c:v>56.242746791631738</c:v>
                </c:pt>
                <c:pt idx="28">
                  <c:v>53.562947206180823</c:v>
                </c:pt>
                <c:pt idx="29">
                  <c:v>51.354343179218759</c:v>
                </c:pt>
                <c:pt idx="30">
                  <c:v>50.299360687351445</c:v>
                </c:pt>
                <c:pt idx="31">
                  <c:v>49.217916868868237</c:v>
                </c:pt>
                <c:pt idx="32">
                  <c:v>48.224125604958346</c:v>
                </c:pt>
                <c:pt idx="33">
                  <c:v>47.371883219609636</c:v>
                </c:pt>
                <c:pt idx="34">
                  <c:v>46.503348282734393</c:v>
                </c:pt>
              </c:numCache>
            </c:numRef>
          </c:val>
          <c:smooth val="0"/>
          <c:extLst>
            <c:ext xmlns:c16="http://schemas.microsoft.com/office/drawing/2014/chart" uri="{C3380CC4-5D6E-409C-BE32-E72D297353CC}">
              <c16:uniqueId val="{00000002-4B40-4CD6-BD2D-16DF744F4EE8}"/>
            </c:ext>
          </c:extLst>
        </c:ser>
        <c:dLbls>
          <c:showLegendKey val="0"/>
          <c:showVal val="0"/>
          <c:showCatName val="0"/>
          <c:showSerName val="0"/>
          <c:showPercent val="0"/>
          <c:showBubbleSize val="0"/>
        </c:dLbls>
        <c:marker val="1"/>
        <c:smooth val="0"/>
        <c:axId val="411797280"/>
        <c:axId val="411791008"/>
      </c:lineChart>
      <c:dateAx>
        <c:axId val="411791400"/>
        <c:scaling>
          <c:orientation val="minMax"/>
        </c:scaling>
        <c:delete val="0"/>
        <c:axPos val="b"/>
        <c:numFmt formatCode="d\-m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794536"/>
        <c:crosses val="autoZero"/>
        <c:auto val="1"/>
        <c:lblOffset val="100"/>
        <c:baseTimeUnit val="days"/>
      </c:dateAx>
      <c:valAx>
        <c:axId val="411794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Demand Percent of Baseline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791400"/>
        <c:crosses val="autoZero"/>
        <c:crossBetween val="between"/>
      </c:valAx>
      <c:valAx>
        <c:axId val="411791008"/>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r>
                  <a:rPr lang="en-US" dirty="0">
                    <a:latin typeface="Google Sans" panose="020B0604020202020204" charset="0"/>
                  </a:rPr>
                  <a:t>Days of Stock On-Hand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Google Sans" panose="020B0604020202020204" charset="0"/>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1797280"/>
        <c:crosses val="max"/>
        <c:crossBetween val="between"/>
      </c:valAx>
      <c:catAx>
        <c:axId val="411797280"/>
        <c:scaling>
          <c:orientation val="minMax"/>
        </c:scaling>
        <c:delete val="1"/>
        <c:axPos val="b"/>
        <c:majorTickMark val="out"/>
        <c:minorTickMark val="none"/>
        <c:tickLblPos val="nextTo"/>
        <c:crossAx val="41179100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r>
              <a:rPr lang="en-US" dirty="0"/>
              <a:t>Histogram of Post-Storm Store Demand MAE </a:t>
            </a:r>
            <a:br>
              <a:rPr lang="en-US" dirty="0"/>
            </a:br>
            <a:r>
              <a:rPr lang="en-US" dirty="0"/>
              <a:t>(on Holdout Data)</a:t>
            </a:r>
          </a:p>
        </c:rich>
      </c:tx>
      <c:layout>
        <c:manualLayout>
          <c:xMode val="edge"/>
          <c:yMode val="edge"/>
          <c:x val="0.19366098765967821"/>
          <c:y val="4.8377788627156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Google Sans" panose="020B0604020202020204" charset="0"/>
              <a:ea typeface="+mn-ea"/>
              <a:cs typeface="+mn-cs"/>
            </a:defRPr>
          </a:pPr>
          <a:endParaRPr lang="en-US"/>
        </a:p>
      </c:txPr>
    </c:title>
    <c:autoTitleDeleted val="0"/>
    <c:plotArea>
      <c:layout/>
      <c:barChart>
        <c:barDir val="col"/>
        <c:grouping val="clustered"/>
        <c:varyColors val="0"/>
        <c:ser>
          <c:idx val="0"/>
          <c:order val="0"/>
          <c:tx>
            <c:strRef>
              <c:f>'Model MAE'!$P$2</c:f>
              <c:strCache>
                <c:ptCount val="1"/>
                <c:pt idx="0">
                  <c:v>pct. of 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Google Sans" panose="020B060402020202020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 MAE'!$N$3:$N$11</c:f>
              <c:strCache>
                <c:ptCount val="9"/>
                <c:pt idx="0">
                  <c:v> $-   </c:v>
                </c:pt>
                <c:pt idx="1">
                  <c:v> $50 </c:v>
                </c:pt>
                <c:pt idx="2">
                  <c:v> $100 </c:v>
                </c:pt>
                <c:pt idx="3">
                  <c:v> $150 </c:v>
                </c:pt>
                <c:pt idx="4">
                  <c:v> $200 </c:v>
                </c:pt>
                <c:pt idx="5">
                  <c:v> $250 </c:v>
                </c:pt>
                <c:pt idx="6">
                  <c:v> $300 </c:v>
                </c:pt>
                <c:pt idx="7">
                  <c:v> $350 </c:v>
                </c:pt>
                <c:pt idx="8">
                  <c:v> $400+ </c:v>
                </c:pt>
              </c:strCache>
            </c:strRef>
          </c:cat>
          <c:val>
            <c:numRef>
              <c:f>'Model MAE'!$P$3:$P$11</c:f>
              <c:numCache>
                <c:formatCode>0%</c:formatCode>
                <c:ptCount val="9"/>
                <c:pt idx="0">
                  <c:v>0</c:v>
                </c:pt>
                <c:pt idx="1">
                  <c:v>0.67664670658682635</c:v>
                </c:pt>
                <c:pt idx="2">
                  <c:v>0.1407185628742515</c:v>
                </c:pt>
                <c:pt idx="3">
                  <c:v>5.9880239520958084E-2</c:v>
                </c:pt>
                <c:pt idx="4">
                  <c:v>2.0958083832335328E-2</c:v>
                </c:pt>
                <c:pt idx="5">
                  <c:v>3.8922155688622756E-2</c:v>
                </c:pt>
                <c:pt idx="6">
                  <c:v>2.3952095808383235E-2</c:v>
                </c:pt>
                <c:pt idx="7">
                  <c:v>5.9880239520958087E-3</c:v>
                </c:pt>
                <c:pt idx="8">
                  <c:v>3.2934131736526949E-2</c:v>
                </c:pt>
              </c:numCache>
            </c:numRef>
          </c:val>
          <c:extLst>
            <c:ext xmlns:c16="http://schemas.microsoft.com/office/drawing/2014/chart" uri="{C3380CC4-5D6E-409C-BE32-E72D297353CC}">
              <c16:uniqueId val="{00000000-EC61-41AF-89B0-07CF1FABF510}"/>
            </c:ext>
          </c:extLst>
        </c:ser>
        <c:dLbls>
          <c:dLblPos val="outEnd"/>
          <c:showLegendKey val="0"/>
          <c:showVal val="1"/>
          <c:showCatName val="0"/>
          <c:showSerName val="0"/>
          <c:showPercent val="0"/>
          <c:showBubbleSize val="0"/>
        </c:dLbls>
        <c:gapWidth val="0"/>
        <c:overlap val="-27"/>
        <c:axId val="411794928"/>
        <c:axId val="411798456"/>
      </c:barChart>
      <c:catAx>
        <c:axId val="4117949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Google Sans" panose="020B0604020202020204" charset="0"/>
                    <a:ea typeface="+mn-ea"/>
                    <a:cs typeface="+mn-cs"/>
                  </a:defRPr>
                </a:pPr>
                <a:r>
                  <a:rPr lang="en-US" sz="1200" dirty="0"/>
                  <a:t>Daily Mean Absolute Error in Retail $</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oogle Sans"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oogle Sans" panose="020B0604020202020204" charset="0"/>
                <a:ea typeface="+mn-ea"/>
                <a:cs typeface="+mn-cs"/>
              </a:defRPr>
            </a:pPr>
            <a:endParaRPr lang="en-US"/>
          </a:p>
        </c:txPr>
        <c:crossAx val="411798456"/>
        <c:crosses val="autoZero"/>
        <c:auto val="1"/>
        <c:lblAlgn val="ctr"/>
        <c:lblOffset val="100"/>
        <c:noMultiLvlLbl val="0"/>
      </c:catAx>
      <c:valAx>
        <c:axId val="411798456"/>
        <c:scaling>
          <c:orientation val="minMax"/>
        </c:scaling>
        <c:delete val="1"/>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oogle Sans" panose="020B0604020202020204" charset="0"/>
                    <a:ea typeface="+mn-ea"/>
                    <a:cs typeface="+mn-cs"/>
                  </a:defRPr>
                </a:pPr>
                <a:r>
                  <a:rPr lang="en-US" sz="1200" dirty="0"/>
                  <a:t>Pct. of Total Product Categories</a:t>
                </a:r>
              </a:p>
            </c:rich>
          </c:tx>
          <c:layout>
            <c:manualLayout>
              <c:xMode val="edge"/>
              <c:yMode val="edge"/>
              <c:x val="1.8524248259203825E-2"/>
              <c:y val="0.12900743633908385"/>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Google Sans" panose="020B0604020202020204" charset="0"/>
                  <a:ea typeface="+mn-ea"/>
                  <a:cs typeface="+mn-cs"/>
                </a:defRPr>
              </a:pPr>
              <a:endParaRPr lang="en-US"/>
            </a:p>
          </c:txPr>
        </c:title>
        <c:numFmt formatCode="0%" sourceLinked="1"/>
        <c:majorTickMark val="none"/>
        <c:minorTickMark val="none"/>
        <c:tickLblPos val="nextTo"/>
        <c:crossAx val="411794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oogle Sans" panose="020B060402020202020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280194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8493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THD</a:t>
            </a:r>
          </a:p>
          <a:p>
            <a:pPr marL="171450" lvl="0" indent="-171450">
              <a:spcBef>
                <a:spcPts val="0"/>
              </a:spcBef>
              <a:spcAft>
                <a:spcPts val="0"/>
              </a:spcAft>
            </a:pPr>
            <a:r>
              <a:rPr lang="en-US" dirty="0"/>
              <a:t>https://www.denverpost.com/2017/11/14/home-depot-post-hurricane-sales/</a:t>
            </a:r>
          </a:p>
          <a:p>
            <a:pPr marL="171450" lvl="0" indent="-171450">
              <a:spcBef>
                <a:spcPts val="0"/>
              </a:spcBef>
              <a:spcAft>
                <a:spcPts val="0"/>
              </a:spcAft>
            </a:pPr>
            <a:r>
              <a:rPr lang="en-US" dirty="0"/>
              <a:t>https://www.wsbtv.com/news/2-investigates/home-depot-destroys-1-million-pounds-of-supplies-in-wake-of-hurricane/691725218</a:t>
            </a:r>
          </a:p>
          <a:p>
            <a:pPr marL="171450" lvl="0" indent="-171450">
              <a:spcBef>
                <a:spcPts val="0"/>
              </a:spcBef>
              <a:spcAft>
                <a:spcPts val="0"/>
              </a:spcAft>
            </a:pPr>
            <a:r>
              <a:rPr lang="en-US" dirty="0"/>
              <a:t>https://nypost.com/2017/11/14/home-depots-results-get-a-boost-from-hurricanes/</a:t>
            </a:r>
          </a:p>
          <a:p>
            <a:pPr marL="171450" lvl="0" indent="-171450">
              <a:spcBef>
                <a:spcPts val="0"/>
              </a:spcBef>
              <a:spcAft>
                <a:spcPts val="0"/>
              </a:spcAft>
            </a:pPr>
            <a:r>
              <a:rPr lang="en-US" dirty="0"/>
              <a:t>https://seekingalpha.com/article/4124824-home-depot-hd-q3-2017-results-earnings-call-transcript</a:t>
            </a:r>
          </a:p>
          <a:p>
            <a:pPr marL="628650" lvl="1" indent="-171450">
              <a:spcBef>
                <a:spcPts val="0"/>
              </a:spcBef>
              <a:spcAft>
                <a:spcPts val="0"/>
              </a:spcAft>
            </a:pPr>
            <a:r>
              <a:rPr lang="en-US" sz="1100" b="0" i="0" u="none" strike="noStrike" cap="none" dirty="0">
                <a:solidFill>
                  <a:srgbClr val="000000"/>
                </a:solidFill>
                <a:effectLst/>
                <a:latin typeface="Arial"/>
                <a:ea typeface="Arial"/>
                <a:cs typeface="Arial"/>
                <a:sym typeface="Arial"/>
              </a:rPr>
              <a:t>Hurricane-related sales in the quarter were approximately $282 million</a:t>
            </a:r>
          </a:p>
          <a:p>
            <a:pPr marL="628650" lvl="1" indent="-171450">
              <a:spcBef>
                <a:spcPts val="0"/>
              </a:spcBef>
              <a:spcAft>
                <a:spcPts val="0"/>
              </a:spcAft>
            </a:pPr>
            <a:r>
              <a:rPr lang="en-US" sz="1100" b="0" i="0" u="none" strike="noStrike" cap="none" dirty="0">
                <a:solidFill>
                  <a:srgbClr val="000000"/>
                </a:solidFill>
                <a:effectLst/>
                <a:latin typeface="Arial"/>
                <a:ea typeface="Arial"/>
                <a:cs typeface="Arial"/>
                <a:sym typeface="Arial"/>
              </a:rPr>
              <a:t>“gross margin on the hurricane-related sales was considerably less than our company average”</a:t>
            </a:r>
          </a:p>
          <a:p>
            <a:pPr marL="628650" lvl="1" indent="-171450">
              <a:spcBef>
                <a:spcPts val="0"/>
              </a:spcBef>
              <a:spcAft>
                <a:spcPts val="0"/>
              </a:spcAft>
            </a:pPr>
            <a:r>
              <a:rPr lang="en-US" sz="1100" b="0" i="0" u="none" strike="noStrike" cap="none" dirty="0">
                <a:solidFill>
                  <a:srgbClr val="000000"/>
                </a:solidFill>
                <a:effectLst/>
                <a:latin typeface="Arial"/>
                <a:ea typeface="Arial"/>
                <a:cs typeface="Arial"/>
                <a:sym typeface="Arial"/>
              </a:rPr>
              <a:t>“$104 million of hurricane-related expense in the quarter for items like people cost, increased security in our affected stores, and storm damage”</a:t>
            </a:r>
          </a:p>
          <a:p>
            <a:pPr marL="171450" lvl="0" indent="-171450">
              <a:spcBef>
                <a:spcPts val="0"/>
              </a:spcBef>
              <a:spcAft>
                <a:spcPts val="0"/>
              </a:spcAft>
            </a:pPr>
            <a:r>
              <a:rPr lang="en-US" sz="1100" b="0" i="0" u="none" strike="noStrike" cap="none" dirty="0">
                <a:solidFill>
                  <a:srgbClr val="000000"/>
                </a:solidFill>
                <a:effectLst/>
                <a:latin typeface="Arial"/>
                <a:ea typeface="Arial"/>
                <a:cs typeface="Arial"/>
                <a:sym typeface="Arial"/>
              </a:rPr>
              <a:t>http://ir.homedepot.com/~/media/Files/H/HomeDepot-IR/2018_Proxy_Updates/HD_AR_Soft-Copy.pdf</a:t>
            </a:r>
          </a:p>
          <a:p>
            <a:pPr marL="628650" lvl="1" indent="-171450">
              <a:spcBef>
                <a:spcPts val="0"/>
              </a:spcBef>
              <a:spcAft>
                <a:spcPts val="0"/>
              </a:spcAft>
            </a:pPr>
            <a:r>
              <a:rPr lang="en-US" dirty="0"/>
              <a:t>Hurricane-related sales contributed approximately $662 million to net sales in the second half of fiscal 2017.</a:t>
            </a:r>
          </a:p>
          <a:p>
            <a:pPr marL="628650" lvl="1" indent="-171450">
              <a:spcBef>
                <a:spcPts val="0"/>
              </a:spcBef>
              <a:spcAft>
                <a:spcPts val="0"/>
              </a:spcAft>
            </a:pPr>
            <a:r>
              <a:rPr lang="en-US" dirty="0"/>
              <a:t>We also incurred approximately $170 million of hurricane-related expenses in the second half of fiscal 2017 (25.6% of revenue)</a:t>
            </a:r>
            <a:endParaRPr lang="en-US"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en-US" dirty="0"/>
              <a:t>LOWES</a:t>
            </a:r>
          </a:p>
          <a:p>
            <a:pPr marL="171450" lvl="0" indent="-171450">
              <a:spcBef>
                <a:spcPts val="0"/>
              </a:spcBef>
              <a:spcAft>
                <a:spcPts val="0"/>
              </a:spcAft>
            </a:pPr>
            <a:r>
              <a:rPr lang="en-US" dirty="0"/>
              <a:t>https://newsroom.lowes.com/inside-lowes/emergency-command-center-leads-lowes-hurricane-response/</a:t>
            </a:r>
          </a:p>
          <a:p>
            <a:pPr marL="171450" lvl="0" indent="-171450">
              <a:spcBef>
                <a:spcPts val="0"/>
              </a:spcBef>
              <a:spcAft>
                <a:spcPts val="0"/>
              </a:spcAft>
            </a:pPr>
            <a:r>
              <a:rPr lang="en-US" dirty="0"/>
              <a:t>https://newsroom.lowes.com/news-releases/q3-2017-sales-earnings/</a:t>
            </a:r>
          </a:p>
          <a:p>
            <a:pPr marL="628650" lvl="1" indent="-171450">
              <a:spcBef>
                <a:spcPts val="0"/>
              </a:spcBef>
              <a:spcAft>
                <a:spcPts val="0"/>
              </a:spcAft>
            </a:pPr>
            <a:r>
              <a:rPr lang="en-US" sz="1100" b="0" i="0" u="none" strike="noStrike" cap="none" dirty="0">
                <a:solidFill>
                  <a:srgbClr val="000000"/>
                </a:solidFill>
                <a:effectLst/>
                <a:latin typeface="Arial"/>
                <a:ea typeface="Arial"/>
                <a:cs typeface="Arial"/>
                <a:sym typeface="Arial"/>
              </a:rPr>
              <a:t>Hurricane-related sales in the quarter were approximately $200 million</a:t>
            </a:r>
          </a:p>
          <a:p>
            <a:pPr marL="0" lvl="0" indent="0">
              <a:spcBef>
                <a:spcPts val="0"/>
              </a:spcBef>
              <a:spcAft>
                <a:spcPts val="0"/>
              </a:spcAft>
              <a:buNone/>
            </a:pPr>
            <a:r>
              <a:rPr lang="en-US" sz="1100" b="0" i="0" u="none" strike="noStrike" cap="none" dirty="0">
                <a:solidFill>
                  <a:srgbClr val="000000"/>
                </a:solidFill>
                <a:effectLst/>
                <a:latin typeface="Arial"/>
                <a:cs typeface="Arial"/>
                <a:sym typeface="Arial"/>
              </a:rPr>
              <a:t>WALMART Q3 call</a:t>
            </a:r>
          </a:p>
          <a:p>
            <a:r>
              <a:rPr lang="en-US" sz="1100" b="0" i="0" u="none" strike="noStrike" cap="none" baseline="0" dirty="0">
                <a:solidFill>
                  <a:srgbClr val="000000"/>
                </a:solidFill>
                <a:latin typeface="Arial"/>
                <a:ea typeface="Arial"/>
                <a:cs typeface="Arial"/>
                <a:sym typeface="Arial"/>
              </a:rPr>
              <a:t>We estimate hurricane-related impacts benefited comps by 30 to 50 basis points (2.7% comp on </a:t>
            </a:r>
            <a:r>
              <a:rPr lang="en-US" dirty="0"/>
              <a:t>77,724 MM = $233 to 339 MM</a:t>
            </a:r>
            <a:r>
              <a:rPr lang="en-US" sz="1100" b="0" i="0" u="none" strike="noStrike" cap="none" baseline="0" dirty="0">
                <a:solidFill>
                  <a:srgbClr val="000000"/>
                </a:solidFill>
                <a:latin typeface="Arial"/>
                <a:ea typeface="Arial"/>
                <a:cs typeface="Arial"/>
                <a:sym typeface="Arial"/>
              </a:rPr>
              <a:t>)</a:t>
            </a:r>
          </a:p>
          <a:p>
            <a:r>
              <a:rPr lang="en-US" sz="1100" b="0" i="0" u="none" strike="noStrike" cap="none" baseline="0" dirty="0">
                <a:solidFill>
                  <a:srgbClr val="000000"/>
                </a:solidFill>
                <a:latin typeface="Arial"/>
                <a:ea typeface="Arial"/>
                <a:cs typeface="Arial"/>
                <a:sym typeface="Arial"/>
              </a:rPr>
              <a:t>Recent hurricanes benefited top line results, but negatively impacted gross margins and SG&amp;A. We estimate the net result was a negative impact to segment income of approximately $150 million.</a:t>
            </a:r>
            <a:endParaRPr lang="en-US" sz="1100" b="0" i="0" u="none" strike="noStrike" cap="none" dirty="0">
              <a:solidFill>
                <a:srgbClr val="000000"/>
              </a:solidFill>
              <a:effectLst/>
              <a:latin typeface="Arial"/>
              <a:cs typeface="Arial"/>
              <a:sym typeface="Arial"/>
            </a:endParaRPr>
          </a:p>
        </p:txBody>
      </p:sp>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652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56" name="Shape 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019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6635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Talk about why no use of Dataflow or Hadoop. Achieved the end goal with client’s constraints </a:t>
            </a:r>
          </a:p>
          <a:p>
            <a:pPr marL="457200" indent="-298450"/>
            <a:r>
              <a:rPr lang="en-US" sz="1100" b="0" i="0" u="none" strike="noStrike" cap="none" dirty="0">
                <a:solidFill>
                  <a:srgbClr val="000000"/>
                </a:solidFill>
                <a:effectLst/>
                <a:latin typeface="Arial"/>
                <a:ea typeface="Arial"/>
                <a:cs typeface="Arial"/>
                <a:sym typeface="Arial"/>
              </a:rPr>
              <a:t>Specifically, explain that we picked Kubernetes because of client constraints but Kub was still an effective tool.</a:t>
            </a:r>
          </a:p>
          <a:p>
            <a:r>
              <a:rPr lang="en-US" sz="1100" b="0" i="0" u="none" strike="noStrike" cap="none" dirty="0">
                <a:solidFill>
                  <a:srgbClr val="000000"/>
                </a:solidFill>
                <a:effectLst/>
                <a:latin typeface="Arial"/>
                <a:ea typeface="Arial"/>
                <a:cs typeface="Arial"/>
                <a:sym typeface="Arial"/>
              </a:rPr>
              <a:t>Maybe quip that if we had to do complex shuffles/combinators we would basically have rebuilt MapReduce</a:t>
            </a:r>
          </a:p>
          <a:p>
            <a:pPr marL="0" lvl="0" indent="0">
              <a:spcBef>
                <a:spcPts val="0"/>
              </a:spcBef>
              <a:spcAft>
                <a:spcPts val="0"/>
              </a:spcAft>
              <a:buNone/>
            </a:pPr>
            <a:endParaRPr lang="en-US" dirty="0"/>
          </a:p>
          <a:p>
            <a:pPr marL="0" lvl="0" indent="0">
              <a:spcBef>
                <a:spcPts val="0"/>
              </a:spcBef>
              <a:spcAft>
                <a:spcPts val="0"/>
              </a:spcAft>
              <a:buNone/>
            </a:pPr>
            <a:r>
              <a:rPr lang="en-US" dirty="0"/>
              <a:t>Demo weather scraping? 74B records in ~13 hours?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TensorFlow, Kubernetes and Python images from freepngimg.com</a:t>
            </a:r>
          </a:p>
          <a:p>
            <a:pPr marL="0" lvl="0" indent="0">
              <a:spcBef>
                <a:spcPts val="0"/>
              </a:spcBef>
              <a:spcAft>
                <a:spcPts val="0"/>
              </a:spcAft>
              <a:buNone/>
            </a:pPr>
            <a:endParaRPr dirty="0"/>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60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866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987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92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lvl="0"/>
            <a:r>
              <a:rPr lang="en-US" sz="1100" b="0" i="0" u="none" strike="noStrike" cap="none" dirty="0">
                <a:solidFill>
                  <a:srgbClr val="000000"/>
                </a:solidFill>
                <a:effectLst/>
                <a:latin typeface="Arial"/>
                <a:ea typeface="Arial"/>
                <a:cs typeface="Arial"/>
                <a:sym typeface="Arial"/>
              </a:rPr>
              <a:t>SKU pooling (demand stop gap), shingles example</a:t>
            </a:r>
          </a:p>
          <a:p>
            <a:pPr lvl="0"/>
            <a:r>
              <a:rPr lang="en-US" sz="1100" b="0" i="0" u="none" strike="noStrike" cap="none" dirty="0">
                <a:solidFill>
                  <a:srgbClr val="000000"/>
                </a:solidFill>
                <a:effectLst/>
                <a:latin typeface="Arial"/>
                <a:ea typeface="Arial"/>
                <a:cs typeface="Arial"/>
                <a:sym typeface="Arial"/>
              </a:rPr>
              <a:t>This is a regression problem</a:t>
            </a:r>
          </a:p>
          <a:p>
            <a:pPr marL="0" lvl="0" indent="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event of a storm, demand will be stable for an initial period of time. Eventually, once people know where they storm will be, some amount of pre-strike/panic buying occurs. On the day the storm hits, the real impacts are felt and demand sharply spikes. Demand builds for a few more days as people assess their needs, and trails off somewhat quickly and eventually levels back at baseline.</a:t>
            </a:r>
            <a:endParaRPr lang="en-US" sz="1100" dirty="0">
              <a:solidFill>
                <a:srgbClr val="FF0000"/>
              </a:solidFill>
            </a:endParaRPr>
          </a:p>
          <a:p>
            <a:pPr marL="0" lvl="0" indent="0">
              <a:spcBef>
                <a:spcPts val="0"/>
              </a:spcBef>
              <a:spcAft>
                <a:spcPts val="0"/>
              </a:spcAft>
              <a:buNone/>
            </a:pPr>
            <a:endParaRPr dirty="0"/>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4564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Risk of “bull whip” effect…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If the store starts with about a week of stock on-hand, normal replenishment can ironically lead to both unmet demand and also overstocking situations. (In this example, trucks ship with predicted inventory on 9/1, 9/8, 9/14, 9/17, and 9/22). The 9/1, 9/8 trucks are great: they keep the store stocked with normal inventory, meeting baseline demand. The 9/14 truck, however, is woefully inadequate (small blip in on-hands). Even though the replenishment system ships over 3x the normal inventory, it’s not enough to keep up with demand. Demand throughout the week is not met, until well after the event when a second shipment arrives. Now we’re in a reverse situation, though: demand is still clearly high and the system wants to meet it. Large amounts of stock are shipped to the store on 9/17 and 9/22, but it’s too late. The people who needed the product most have gotten it elsewhere, and the store has failed to support the customer’s demand needs.</a:t>
            </a:r>
          </a:p>
          <a:p>
            <a:pPr marL="342900" indent="-342900">
              <a:buAutoNum type="arabicParenR"/>
            </a:pPr>
            <a:endParaRPr lang="en-US" sz="1100" dirty="0"/>
          </a:p>
          <a:p>
            <a:pPr marL="0" lvl="0" indent="0">
              <a:spcBef>
                <a:spcPts val="0"/>
              </a:spcBef>
              <a:spcAft>
                <a:spcPts val="0"/>
              </a:spcAft>
              <a:buNone/>
            </a:pPr>
            <a:endParaRPr dirty="0"/>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05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342900" indent="-342900">
              <a:buAutoNum type="arabicParenR"/>
            </a:pPr>
            <a:endParaRPr lang="en-US" sz="1100" dirty="0"/>
          </a:p>
          <a:p>
            <a:pPr marL="0" lvl="0" indent="0">
              <a:spcBef>
                <a:spcPts val="0"/>
              </a:spcBef>
              <a:spcAft>
                <a:spcPts val="0"/>
              </a:spcAft>
              <a:buNone/>
            </a:pPr>
            <a:r>
              <a:rPr lang="en-US" dirty="0"/>
              <a:t>Experimented with RNN</a:t>
            </a:r>
          </a:p>
          <a:p>
            <a:pPr marL="0" lvl="0" indent="0">
              <a:spcBef>
                <a:spcPts val="0"/>
              </a:spcBef>
              <a:spcAft>
                <a:spcPts val="0"/>
              </a:spcAft>
              <a:buNone/>
            </a:pPr>
            <a:r>
              <a:rPr lang="en-US" dirty="0"/>
              <a:t>Landed on FF NN</a:t>
            </a:r>
            <a:endParaRPr dirty="0"/>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78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https://www.flickr.com/photos/isdr/7460711188/in/album-72157628015380393/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https://reliefweb.int/report/world/annual-disaster-statistical-review-2016-numbers-and-trends</a:t>
            </a:r>
          </a:p>
          <a:p>
            <a:endParaRPr lang="en-US" dirty="0"/>
          </a:p>
        </p:txBody>
      </p:sp>
    </p:spTree>
    <p:extLst>
      <p:ext uri="{BB962C8B-B14F-4D97-AF65-F5344CB8AC3E}">
        <p14:creationId xmlns:p14="http://schemas.microsoft.com/office/powerpoint/2010/main" val="3564271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lvl="0" indent="-171450">
              <a:spcBef>
                <a:spcPts val="0"/>
              </a:spcBef>
              <a:spcAft>
                <a:spcPts val="0"/>
              </a:spcAft>
            </a:pPr>
            <a:endParaRPr dirty="0"/>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352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lvl="0" indent="-171450">
              <a:spcBef>
                <a:spcPts val="0"/>
              </a:spcBef>
              <a:spcAft>
                <a:spcPts val="0"/>
              </a:spcAft>
            </a:pPr>
            <a:r>
              <a:rPr lang="en-US" dirty="0"/>
              <a:t>Talk about how to use BQ for feature modeling. Very powerful vs. trying to do this in pandas. Major value here. SQL+UDF == way more power to build candidate features.</a:t>
            </a:r>
          </a:p>
          <a:p>
            <a:pPr marL="171450" lvl="0" indent="-171450">
              <a:spcBef>
                <a:spcPts val="0"/>
              </a:spcBef>
              <a:spcAft>
                <a:spcPts val="0"/>
              </a:spcAft>
            </a:pPr>
            <a:r>
              <a:rPr lang="en-US" dirty="0"/>
              <a:t>They believe that there’s a lot of value in using GBQ to do feature engineering for ML. Can we show a query/UDF/etc. that we used for (for instance) geofencing, etc.?</a:t>
            </a:r>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057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lvl="0" indent="-171450">
              <a:spcBef>
                <a:spcPts val="0"/>
              </a:spcBef>
              <a:spcAft>
                <a:spcPts val="0"/>
              </a:spcAft>
            </a:pPr>
            <a:r>
              <a:rPr lang="en-US" dirty="0"/>
              <a:t>Talk about how to use BQ for feature modeling. Very powerful vs. trying to do this in pandas. Major value here. SQL+UDF == way more power to build candidate features.</a:t>
            </a:r>
          </a:p>
          <a:p>
            <a:pPr marL="171450" lvl="0" indent="-171450">
              <a:spcBef>
                <a:spcPts val="0"/>
              </a:spcBef>
              <a:spcAft>
                <a:spcPts val="0"/>
              </a:spcAft>
            </a:pPr>
            <a:r>
              <a:rPr lang="en-US" dirty="0"/>
              <a:t>Example here is distance to tornado path and rank of distance along path</a:t>
            </a:r>
          </a:p>
          <a:p>
            <a:pPr marL="171450" lvl="0" indent="-171450">
              <a:spcBef>
                <a:spcPts val="0"/>
              </a:spcBef>
              <a:spcAft>
                <a:spcPts val="0"/>
              </a:spcAft>
            </a:pPr>
            <a:r>
              <a:rPr lang="en-US" dirty="0"/>
              <a:t>They believe that there’s a lot of value in using GBQ to do feature engineering for ML. </a:t>
            </a:r>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0368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lvl="0" indent="-171450">
              <a:spcBef>
                <a:spcPts val="0"/>
              </a:spcBef>
              <a:spcAft>
                <a:spcPts val="0"/>
              </a:spcAft>
            </a:pPr>
            <a:r>
              <a:rPr lang="en-US" dirty="0"/>
              <a:t>Discuss TF vs Keras and tradeoff with client maintenance long-term</a:t>
            </a:r>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94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71450" lvl="0" indent="-171450">
              <a:spcBef>
                <a:spcPts val="0"/>
              </a:spcBef>
              <a:spcAft>
                <a:spcPts val="0"/>
              </a:spcAft>
            </a:pPr>
            <a:r>
              <a:rPr lang="en-US" dirty="0"/>
              <a:t>How you used leveraged CMLE to drive auto-tuning. Run 1000's of permutations without deployment complexity.</a:t>
            </a:r>
          </a:p>
          <a:p>
            <a:pPr marL="171450" lvl="0" indent="-171450">
              <a:spcBef>
                <a:spcPts val="0"/>
              </a:spcBef>
              <a:spcAft>
                <a:spcPts val="0"/>
              </a:spcAft>
            </a:pPr>
            <a:r>
              <a:rPr lang="en-US" dirty="0"/>
              <a:t>In general, take the opportunity to go deeper technically in some areas. Talk about how we loaded data into TF, etc.</a:t>
            </a:r>
          </a:p>
          <a:p>
            <a:pPr marL="171450" lvl="0" indent="-171450">
              <a:spcBef>
                <a:spcPts val="0"/>
              </a:spcBef>
              <a:spcAft>
                <a:spcPts val="0"/>
              </a:spcAft>
            </a:pPr>
            <a:endParaRPr lang="en-US" dirty="0"/>
          </a:p>
          <a:p>
            <a:pPr marL="171450" lvl="0" indent="-171450">
              <a:spcBef>
                <a:spcPts val="0"/>
              </a:spcBef>
              <a:spcAft>
                <a:spcPts val="0"/>
              </a:spcAft>
            </a:pPr>
            <a:r>
              <a:rPr lang="en-US" dirty="0"/>
              <a:t>Discuss regulation</a:t>
            </a:r>
          </a:p>
          <a:p>
            <a:pPr marL="628650" lvl="1" indent="-171450">
              <a:spcBef>
                <a:spcPts val="0"/>
              </a:spcBef>
              <a:spcAft>
                <a:spcPts val="0"/>
              </a:spcAft>
            </a:pPr>
            <a:r>
              <a:rPr lang="en-US" dirty="0"/>
              <a:t>Stopping early on validation set</a:t>
            </a:r>
          </a:p>
          <a:p>
            <a:pPr marL="628650" lvl="1" indent="-171450">
              <a:spcBef>
                <a:spcPts val="0"/>
              </a:spcBef>
              <a:spcAft>
                <a:spcPts val="0"/>
              </a:spcAft>
            </a:pPr>
            <a:r>
              <a:rPr lang="en-US" dirty="0"/>
              <a:t>Drop out</a:t>
            </a:r>
          </a:p>
          <a:p>
            <a:pPr marL="628650" lvl="1" indent="-171450">
              <a:spcBef>
                <a:spcPts val="0"/>
              </a:spcBef>
              <a:spcAft>
                <a:spcPts val="0"/>
              </a:spcAft>
            </a:pPr>
            <a:r>
              <a:rPr lang="en-US" dirty="0"/>
              <a:t>Holdout</a:t>
            </a:r>
          </a:p>
          <a:p>
            <a:pPr marL="171450" lvl="0" indent="-171450">
              <a:spcBef>
                <a:spcPts val="0"/>
              </a:spcBef>
              <a:spcAft>
                <a:spcPts val="0"/>
              </a:spcAft>
            </a:pPr>
            <a:endParaRPr lang="en-US" dirty="0"/>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135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Mention </a:t>
            </a:r>
            <a:r>
              <a:rPr lang="en-US" sz="1100" b="0" i="0" u="none" strike="noStrike" cap="none" dirty="0">
                <a:solidFill>
                  <a:srgbClr val="000000"/>
                </a:solidFill>
                <a:effectLst/>
                <a:latin typeface="Arial"/>
                <a:cs typeface="Arial"/>
                <a:sym typeface="Arial"/>
              </a:rPr>
              <a:t>p</a:t>
            </a:r>
            <a:r>
              <a:rPr lang="en-US" sz="1100" b="0" i="0" u="none" strike="noStrike" cap="none" dirty="0">
                <a:solidFill>
                  <a:srgbClr val="000000"/>
                </a:solidFill>
                <a:effectLst/>
                <a:latin typeface="Arial"/>
                <a:ea typeface="Arial"/>
                <a:cs typeface="Arial"/>
                <a:sym typeface="Arial"/>
              </a:rPr>
              <a:t>itfalls and lessons learned?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Possibly talk to the skill-fullness of features and how this would be super complex to model with a static algorithm.</a:t>
            </a:r>
          </a:p>
        </p:txBody>
      </p:sp>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25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934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58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8259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48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498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806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12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409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255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Clean up data issues</a:t>
            </a:r>
          </a:p>
          <a:p>
            <a:pPr marL="0" lvl="0" indent="0">
              <a:spcBef>
                <a:spcPts val="0"/>
              </a:spcBef>
              <a:spcAft>
                <a:spcPts val="0"/>
              </a:spcAft>
              <a:buNone/>
            </a:pPr>
            <a:r>
              <a:rPr lang="en-US" dirty="0"/>
              <a:t>Tune all the knobs</a:t>
            </a:r>
          </a:p>
          <a:p>
            <a:pPr marL="0" lvl="0" indent="0">
              <a:spcBef>
                <a:spcPts val="0"/>
              </a:spcBef>
              <a:spcAft>
                <a:spcPts val="0"/>
              </a:spcAft>
              <a:buNone/>
            </a:pPr>
            <a:r>
              <a:rPr lang="en-US" dirty="0"/>
              <a:t>Pilot this year</a:t>
            </a:r>
            <a:endParaRPr dirty="0"/>
          </a:p>
        </p:txBody>
      </p:sp>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257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a:t>We discussed </a:t>
            </a:r>
          </a:p>
          <a:p>
            <a:pPr marL="228600" lvl="0" indent="-228600">
              <a:spcBef>
                <a:spcPts val="0"/>
              </a:spcBef>
              <a:spcAft>
                <a:spcPts val="0"/>
              </a:spcAft>
              <a:buFont typeface="+mj-lt"/>
              <a:buAutoNum type="arabicPeriod"/>
            </a:pPr>
            <a:r>
              <a:rPr lang="en-US" dirty="0"/>
              <a:t>bringing it back to the opening hook</a:t>
            </a:r>
          </a:p>
          <a:p>
            <a:pPr marL="228600" lvl="0" indent="-228600">
              <a:spcBef>
                <a:spcPts val="0"/>
              </a:spcBef>
              <a:spcAft>
                <a:spcPts val="0"/>
              </a:spcAft>
              <a:buFont typeface="+mj-lt"/>
              <a:buAutoNum type="arabicPeriod"/>
            </a:pPr>
            <a:r>
              <a:rPr lang="en-US" dirty="0"/>
              <a:t>Have people think about how this relates to your industry</a:t>
            </a:r>
          </a:p>
          <a:p>
            <a:pPr marL="228600" lvl="0" indent="-228600">
              <a:spcBef>
                <a:spcPts val="0"/>
              </a:spcBef>
              <a:spcAft>
                <a:spcPts val="0"/>
              </a:spcAft>
              <a:buFont typeface="+mj-lt"/>
              <a:buAutoNum type="arabicPeriod"/>
            </a:pPr>
            <a:r>
              <a:rPr lang="en-US" dirty="0"/>
              <a:t>Think about how they can help in natural disasters</a:t>
            </a:r>
          </a:p>
          <a:p>
            <a:endParaRPr lang="en-US" dirty="0"/>
          </a:p>
        </p:txBody>
      </p:sp>
    </p:spTree>
    <p:extLst>
      <p:ext uri="{BB962C8B-B14F-4D97-AF65-F5344CB8AC3E}">
        <p14:creationId xmlns:p14="http://schemas.microsoft.com/office/powerpoint/2010/main" val="61235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96" name="Shape 7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19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lvl="0"/>
            <a:r>
              <a:rPr lang="en-US" sz="1100" b="0" i="0" u="none" strike="noStrike" cap="none" dirty="0">
                <a:solidFill>
                  <a:srgbClr val="000000"/>
                </a:solidFill>
                <a:effectLst/>
                <a:latin typeface="Arial"/>
                <a:ea typeface="Arial"/>
                <a:cs typeface="Arial"/>
                <a:sym typeface="Arial"/>
              </a:rPr>
              <a:t>Vision: </a:t>
            </a:r>
          </a:p>
          <a:p>
            <a:pPr lvl="1"/>
            <a:r>
              <a:rPr lang="en-US" sz="1100" b="0" i="0" u="none" strike="noStrike" cap="none" dirty="0">
                <a:solidFill>
                  <a:srgbClr val="000000"/>
                </a:solidFill>
                <a:effectLst/>
                <a:latin typeface="Arial"/>
                <a:ea typeface="Arial"/>
                <a:cs typeface="Arial"/>
                <a:sym typeface="Arial"/>
              </a:rPr>
              <a:t>“Empty shelves don’t help anyone!” What if a business could </a:t>
            </a:r>
            <a:r>
              <a:rPr lang="en-US" sz="1100" b="1" i="1" u="none" strike="noStrike" cap="none" dirty="0">
                <a:solidFill>
                  <a:srgbClr val="000000"/>
                </a:solidFill>
                <a:effectLst/>
                <a:latin typeface="Arial"/>
                <a:ea typeface="Arial"/>
                <a:cs typeface="Arial"/>
                <a:sym typeface="Arial"/>
              </a:rPr>
              <a:t>quickly</a:t>
            </a:r>
            <a:r>
              <a:rPr lang="en-US" sz="1100" b="0" i="0" u="none" strike="noStrike" cap="none" dirty="0">
                <a:solidFill>
                  <a:srgbClr val="000000"/>
                </a:solidFill>
                <a:effectLst/>
                <a:latin typeface="Arial"/>
                <a:ea typeface="Arial"/>
                <a:cs typeface="Arial"/>
                <a:sym typeface="Arial"/>
              </a:rPr>
              <a:t> react to storms to meet humans’ basic needs in times of disaster? The benefits are big:</a:t>
            </a:r>
          </a:p>
          <a:p>
            <a:pPr lvl="2"/>
            <a:r>
              <a:rPr lang="en-US" sz="1100" b="0" i="0" u="none" strike="noStrike" cap="none" dirty="0">
                <a:solidFill>
                  <a:srgbClr val="000000"/>
                </a:solidFill>
                <a:effectLst/>
                <a:latin typeface="Arial"/>
                <a:ea typeface="Arial"/>
                <a:cs typeface="Arial"/>
                <a:sym typeface="Arial"/>
              </a:rPr>
              <a:t>Increased revenue </a:t>
            </a:r>
          </a:p>
          <a:p>
            <a:pPr lvl="2"/>
            <a:r>
              <a:rPr lang="en-US" sz="1100" b="0" i="0" u="none" strike="noStrike" cap="none" dirty="0">
                <a:solidFill>
                  <a:srgbClr val="000000"/>
                </a:solidFill>
                <a:effectLst/>
                <a:latin typeface="Arial"/>
                <a:ea typeface="Arial"/>
                <a:cs typeface="Arial"/>
                <a:sym typeface="Arial"/>
              </a:rPr>
              <a:t>Build tremendous goodwill and loyalty with customers </a:t>
            </a:r>
          </a:p>
          <a:p>
            <a:pPr lvl="2"/>
            <a:r>
              <a:rPr lang="en-US" sz="1100" b="0" i="0" u="none" strike="noStrike" cap="none" dirty="0">
                <a:solidFill>
                  <a:srgbClr val="000000"/>
                </a:solidFill>
                <a:effectLst/>
                <a:latin typeface="Arial"/>
                <a:ea typeface="Arial"/>
                <a:cs typeface="Arial"/>
                <a:sym typeface="Arial"/>
              </a:rPr>
              <a:t>Feel great about helping other humans</a:t>
            </a:r>
          </a:p>
          <a:p>
            <a:pPr marL="1073150" lvl="2" indent="0">
              <a:buNone/>
            </a:pP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But there are real-world constraints to getting the right product to the right location the right time</a:t>
            </a:r>
          </a:p>
          <a:p>
            <a:pPr lvl="2"/>
            <a:r>
              <a:rPr lang="en-US" sz="1100" b="0" i="0" u="none" strike="noStrike" cap="none" dirty="0">
                <a:solidFill>
                  <a:srgbClr val="000000"/>
                </a:solidFill>
                <a:effectLst/>
                <a:latin typeface="Arial"/>
                <a:ea typeface="Arial"/>
                <a:cs typeface="Arial"/>
                <a:sym typeface="Arial"/>
              </a:rPr>
              <a:t>Limited inventories in stores and DCs</a:t>
            </a:r>
          </a:p>
          <a:p>
            <a:pPr lvl="2"/>
            <a:r>
              <a:rPr lang="en-US" sz="1100" b="0" i="0" u="none" strike="noStrike" cap="none" dirty="0">
                <a:solidFill>
                  <a:srgbClr val="000000"/>
                </a:solidFill>
                <a:effectLst/>
                <a:latin typeface="Arial"/>
                <a:ea typeface="Arial"/>
                <a:cs typeface="Arial"/>
                <a:sym typeface="Arial"/>
              </a:rPr>
              <a:t>Small window of opportunity </a:t>
            </a:r>
          </a:p>
          <a:p>
            <a:pPr lvl="2"/>
            <a:r>
              <a:rPr lang="en-US" sz="1100" b="0" i="0" u="none" strike="noStrike" cap="none" dirty="0">
                <a:solidFill>
                  <a:srgbClr val="000000"/>
                </a:solidFill>
                <a:effectLst/>
                <a:latin typeface="Arial"/>
                <a:ea typeface="Arial"/>
                <a:cs typeface="Arial"/>
                <a:sym typeface="Arial"/>
              </a:rPr>
              <a:t>Huge logistics costs</a:t>
            </a:r>
          </a:p>
          <a:p>
            <a:pPr lvl="2"/>
            <a:r>
              <a:rPr lang="en-US" sz="1100" b="0" i="0" u="none" strike="noStrike" cap="none" dirty="0">
                <a:solidFill>
                  <a:srgbClr val="000000"/>
                </a:solidFill>
                <a:effectLst/>
                <a:latin typeface="Arial"/>
                <a:ea typeface="Arial"/>
                <a:cs typeface="Arial"/>
                <a:sym typeface="Arial"/>
              </a:rPr>
              <a:t>How do we know what products will be in demand? – Very different product needs for wind vs flood events</a:t>
            </a:r>
          </a:p>
          <a:p>
            <a:pPr marL="1073150" lvl="2" indent="0">
              <a:buNone/>
            </a:pPr>
            <a:endParaRPr lang="en-US"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dirty="0"/>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09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038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451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lvl="1"/>
            <a:r>
              <a:rPr lang="en-US" sz="1100" b="0" i="0" u="none" strike="noStrike" cap="none" dirty="0">
                <a:solidFill>
                  <a:srgbClr val="000000"/>
                </a:solidFill>
                <a:effectLst/>
                <a:latin typeface="Arial"/>
                <a:ea typeface="Arial"/>
                <a:cs typeface="Arial"/>
                <a:sym typeface="Arial"/>
              </a:rPr>
              <a:t>John’s 8 point slide</a:t>
            </a:r>
          </a:p>
          <a:p>
            <a:pPr marL="615950" lvl="1" indent="0">
              <a:buNone/>
            </a:pPr>
            <a:endParaRPr lang="en-US"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TALKING POINTS:</a:t>
            </a:r>
          </a:p>
          <a:p>
            <a:pPr lvl="1"/>
            <a:r>
              <a:rPr lang="en-US" sz="1100" b="0" i="0" u="none" strike="noStrike" cap="none" dirty="0">
                <a:solidFill>
                  <a:srgbClr val="000000"/>
                </a:solidFill>
                <a:effectLst/>
                <a:latin typeface="Arial"/>
                <a:ea typeface="Arial"/>
                <a:cs typeface="Arial"/>
                <a:sym typeface="Arial"/>
              </a:rPr>
              <a:t>Data work</a:t>
            </a:r>
          </a:p>
          <a:p>
            <a:pPr lvl="1"/>
            <a:r>
              <a:rPr lang="en-US" sz="1100" b="0" i="0" u="none" strike="noStrike" cap="none" dirty="0">
                <a:solidFill>
                  <a:srgbClr val="000000"/>
                </a:solidFill>
                <a:effectLst/>
                <a:latin typeface="Arial"/>
                <a:ea typeface="Arial"/>
                <a:cs typeface="Arial"/>
                <a:sym typeface="Arial"/>
              </a:rPr>
              <a:t>Process work</a:t>
            </a:r>
          </a:p>
          <a:p>
            <a:pPr marL="0" lvl="0" indent="0">
              <a:spcBef>
                <a:spcPts val="0"/>
              </a:spcBef>
              <a:spcAft>
                <a:spcPts val="0"/>
              </a:spcAft>
              <a:buNone/>
            </a:pPr>
            <a:endParaRPr dirty="0"/>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26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56" name="Shape 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107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19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p:cSld name="Title">
    <p:spTree>
      <p:nvGrpSpPr>
        <p:cNvPr id="1" name="Shape 8"/>
        <p:cNvGrpSpPr/>
        <p:nvPr/>
      </p:nvGrpSpPr>
      <p:grpSpPr>
        <a:xfrm>
          <a:off x="0" y="0"/>
          <a:ext cx="0" cy="0"/>
          <a:chOff x="0" y="0"/>
          <a:chExt cx="0" cy="0"/>
        </a:xfrm>
      </p:grpSpPr>
      <p:pic>
        <p:nvPicPr>
          <p:cNvPr id="9" name="Shape 9"/>
          <p:cNvPicPr preferRelativeResize="0"/>
          <p:nvPr/>
        </p:nvPicPr>
        <p:blipFill rotWithShape="1">
          <a:blip r:embed="rId2">
            <a:alphaModFix/>
          </a:blip>
          <a:srcRect t="9339" b="8159"/>
          <a:stretch/>
        </p:blipFill>
        <p:spPr>
          <a:xfrm>
            <a:off x="0" y="0"/>
            <a:ext cx="9143998" cy="5143500"/>
          </a:xfrm>
          <a:prstGeom prst="rect">
            <a:avLst/>
          </a:prstGeom>
          <a:noFill/>
          <a:ln>
            <a:noFill/>
          </a:ln>
        </p:spPr>
      </p:pic>
      <p:sp>
        <p:nvSpPr>
          <p:cNvPr id="10" name="Shape 10"/>
          <p:cNvSpPr txBox="1">
            <a:spLocks noGrp="1"/>
          </p:cNvSpPr>
          <p:nvPr>
            <p:ph type="title"/>
          </p:nvPr>
        </p:nvSpPr>
        <p:spPr>
          <a:xfrm>
            <a:off x="457200" y="320040"/>
            <a:ext cx="4142232" cy="1673352"/>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lt1"/>
              </a:buClr>
              <a:buSzPts val="3600"/>
              <a:buNone/>
              <a:defRPr sz="3600" i="0" u="none" strike="noStrike" cap="none">
                <a:solidFill>
                  <a:schemeClr val="lt1"/>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11" name="Shape 11"/>
          <p:cNvPicPr preferRelativeResize="0"/>
          <p:nvPr/>
        </p:nvPicPr>
        <p:blipFill>
          <a:blip r:embed="rId3">
            <a:alphaModFix/>
          </a:blip>
          <a:stretch>
            <a:fillRect/>
          </a:stretch>
        </p:blipFill>
        <p:spPr>
          <a:xfrm>
            <a:off x="5826532" y="2645100"/>
            <a:ext cx="2860268" cy="2117401"/>
          </a:xfrm>
          <a:prstGeom prst="rect">
            <a:avLst/>
          </a:prstGeom>
          <a:noFill/>
          <a:ln>
            <a:noFill/>
          </a:ln>
        </p:spPr>
      </p:pic>
      <p:sp>
        <p:nvSpPr>
          <p:cNvPr id="12" name="Shape 12"/>
          <p:cNvSpPr txBox="1">
            <a:spLocks noGrp="1"/>
          </p:cNvSpPr>
          <p:nvPr>
            <p:ph type="body" idx="1"/>
          </p:nvPr>
        </p:nvSpPr>
        <p:spPr>
          <a:xfrm>
            <a:off x="3054100" y="4149901"/>
            <a:ext cx="1545300" cy="6126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lt1"/>
              </a:buClr>
              <a:buSzPts val="1000"/>
              <a:buNone/>
              <a:defRPr sz="1000" i="0" u="none" strike="noStrike" cap="none">
                <a:solidFill>
                  <a:schemeClr val="lt1"/>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3" name="Shape 13"/>
          <p:cNvPicPr preferRelativeResize="0"/>
          <p:nvPr/>
        </p:nvPicPr>
        <p:blipFill>
          <a:blip r:embed="rId4">
            <a:alphaModFix/>
          </a:blip>
          <a:stretch>
            <a:fillRect/>
          </a:stretch>
        </p:blipFill>
        <p:spPr>
          <a:xfrm>
            <a:off x="457200" y="4535950"/>
            <a:ext cx="1248500" cy="226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_Big Quote Yellow">
  <p:cSld name="Big Quote yellow">
    <p:bg>
      <p:bgPr>
        <a:solidFill>
          <a:schemeClr val="accent3"/>
        </a:solidFill>
        <a:effectLst/>
      </p:bgPr>
    </p:bg>
    <p:spTree>
      <p:nvGrpSpPr>
        <p:cNvPr id="1" name="Shape 63"/>
        <p:cNvGrpSpPr/>
        <p:nvPr/>
      </p:nvGrpSpPr>
      <p:grpSpPr>
        <a:xfrm>
          <a:off x="0" y="0"/>
          <a:ext cx="0" cy="0"/>
          <a:chOff x="0" y="0"/>
          <a:chExt cx="0" cy="0"/>
        </a:xfrm>
      </p:grpSpPr>
      <p:pic>
        <p:nvPicPr>
          <p:cNvPr id="64" name="Shape 64"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65" name="Shape 65"/>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lt1"/>
              </a:buClr>
              <a:buSzPts val="1800"/>
              <a:buNone/>
              <a:defRPr sz="1800" i="0" u="none" strike="noStrike" cap="none">
                <a:solidFill>
                  <a:schemeClr val="lt1"/>
                </a:solidFill>
              </a:defRPr>
            </a:lvl1pPr>
            <a:lvl2pPr marL="914400" marR="0" lvl="1" indent="-228600" algn="r"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r"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r"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r"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66" name="Shape 66"/>
          <p:cNvCxnSpPr/>
          <p:nvPr/>
        </p:nvCxnSpPr>
        <p:spPr>
          <a:xfrm>
            <a:off x="2779776" y="1413675"/>
            <a:ext cx="0" cy="3021900"/>
          </a:xfrm>
          <a:prstGeom prst="straightConnector1">
            <a:avLst/>
          </a:prstGeom>
          <a:noFill/>
          <a:ln w="9525" cap="flat" cmpd="sng">
            <a:solidFill>
              <a:schemeClr val="lt1"/>
            </a:solidFill>
            <a:prstDash val="solid"/>
            <a:round/>
            <a:headEnd type="none" w="sm" len="sm"/>
            <a:tailEnd type="none" w="sm" len="sm"/>
          </a:ln>
        </p:spPr>
      </p:cxnSp>
      <p:sp>
        <p:nvSpPr>
          <p:cNvPr id="67" name="Shape 67"/>
          <p:cNvSpPr txBox="1">
            <a:spLocks noGrp="1"/>
          </p:cNvSpPr>
          <p:nvPr>
            <p:ph type="body" idx="2"/>
          </p:nvPr>
        </p:nvSpPr>
        <p:spPr>
          <a:xfrm>
            <a:off x="2907791" y="1335024"/>
            <a:ext cx="5541264" cy="277063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3000"/>
              <a:buNone/>
              <a:defRPr sz="3000" i="0" u="none" strike="noStrike" cap="none">
                <a:solidFill>
                  <a:schemeClr val="lt1"/>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_Divider Title Blue">
  <p:cSld name="Divider Title blue">
    <p:bg>
      <p:bgPr>
        <a:solidFill>
          <a:schemeClr val="accent1"/>
        </a:solidFill>
        <a:effectLst/>
      </p:bgPr>
    </p:bg>
    <p:spTree>
      <p:nvGrpSpPr>
        <p:cNvPr id="1" name="Shape 68"/>
        <p:cNvGrpSpPr/>
        <p:nvPr/>
      </p:nvGrpSpPr>
      <p:grpSpPr>
        <a:xfrm>
          <a:off x="0" y="0"/>
          <a:ext cx="0" cy="0"/>
          <a:chOff x="0" y="0"/>
          <a:chExt cx="0" cy="0"/>
        </a:xfrm>
      </p:grpSpPr>
      <p:pic>
        <p:nvPicPr>
          <p:cNvPr id="69" name="Shape 69"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70" name="Shape 70"/>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lt1"/>
              </a:buClr>
              <a:buSzPts val="9000"/>
              <a:buNone/>
              <a:defRPr sz="9000" i="0" u="none" strike="noStrike" cap="none">
                <a:solidFill>
                  <a:schemeClr val="lt1"/>
                </a:solidFill>
              </a:defRPr>
            </a:lvl1pPr>
            <a:lvl2pPr marL="914400" marR="0" lvl="1" indent="-228600" algn="r"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r"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r"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r"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71" name="Shape 71"/>
          <p:cNvCxnSpPr/>
          <p:nvPr/>
        </p:nvCxnSpPr>
        <p:spPr>
          <a:xfrm>
            <a:off x="2779776" y="1413675"/>
            <a:ext cx="0" cy="3021900"/>
          </a:xfrm>
          <a:prstGeom prst="straightConnector1">
            <a:avLst/>
          </a:prstGeom>
          <a:noFill/>
          <a:ln w="9525" cap="flat" cmpd="sng">
            <a:solidFill>
              <a:schemeClr val="lt1"/>
            </a:solidFill>
            <a:prstDash val="solid"/>
            <a:round/>
            <a:headEnd type="none" w="sm" len="sm"/>
            <a:tailEnd type="none" w="sm" len="sm"/>
          </a:ln>
        </p:spPr>
      </p:cxnSp>
      <p:sp>
        <p:nvSpPr>
          <p:cNvPr id="72" name="Shape 72"/>
          <p:cNvSpPr txBox="1">
            <a:spLocks noGrp="1"/>
          </p:cNvSpPr>
          <p:nvPr>
            <p:ph type="body" idx="2"/>
          </p:nvPr>
        </p:nvSpPr>
        <p:spPr>
          <a:xfrm>
            <a:off x="2907791" y="1583636"/>
            <a:ext cx="5541300" cy="2522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3000"/>
              <a:buNone/>
              <a:defRPr sz="3000" i="0" u="none" strike="noStrike" cap="none">
                <a:solidFill>
                  <a:schemeClr val="lt1"/>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6_Custom Layout">
  <p:cSld name="Custom Layout">
    <p:spTree>
      <p:nvGrpSpPr>
        <p:cNvPr id="1" name="Shape 80"/>
        <p:cNvGrpSpPr/>
        <p:nvPr/>
      </p:nvGrpSpPr>
      <p:grpSpPr>
        <a:xfrm>
          <a:off x="0" y="0"/>
          <a:ext cx="0" cy="0"/>
          <a:chOff x="0" y="0"/>
          <a:chExt cx="0" cy="0"/>
        </a:xfrm>
      </p:grpSpPr>
      <p:pic>
        <p:nvPicPr>
          <p:cNvPr id="81" name="Shape 81"/>
          <p:cNvPicPr preferRelativeResize="0"/>
          <p:nvPr/>
        </p:nvPicPr>
        <p:blipFill rotWithShape="1">
          <a:blip r:embed="rId2">
            <a:alphaModFix/>
          </a:blip>
          <a:srcRect t="9339" b="8159"/>
          <a:stretch/>
        </p:blipFill>
        <p:spPr>
          <a:xfrm>
            <a:off x="0" y="0"/>
            <a:ext cx="9143998" cy="5143500"/>
          </a:xfrm>
          <a:prstGeom prst="rect">
            <a:avLst/>
          </a:prstGeom>
          <a:noFill/>
          <a:ln>
            <a:noFill/>
          </a:ln>
        </p:spPr>
      </p:pic>
      <p:pic>
        <p:nvPicPr>
          <p:cNvPr id="82" name="Shape 82"/>
          <p:cNvPicPr preferRelativeResize="0"/>
          <p:nvPr/>
        </p:nvPicPr>
        <p:blipFill rotWithShape="1">
          <a:blip r:embed="rId3">
            <a:alphaModFix amt="35000"/>
          </a:blip>
          <a:srcRect t="5871" r="22696" b="19423"/>
          <a:stretch/>
        </p:blipFill>
        <p:spPr>
          <a:xfrm>
            <a:off x="4562925" y="-537"/>
            <a:ext cx="4581075" cy="5144578"/>
          </a:xfrm>
          <a:prstGeom prst="rect">
            <a:avLst/>
          </a:prstGeom>
          <a:noFill/>
          <a:ln>
            <a:noFill/>
          </a:ln>
        </p:spPr>
      </p:pic>
      <p:pic>
        <p:nvPicPr>
          <p:cNvPr id="83" name="Shape 83"/>
          <p:cNvPicPr preferRelativeResize="0"/>
          <p:nvPr/>
        </p:nvPicPr>
        <p:blipFill rotWithShape="1">
          <a:blip r:embed="rId4">
            <a:alphaModFix/>
          </a:blip>
          <a:srcRect/>
          <a:stretch/>
        </p:blipFill>
        <p:spPr>
          <a:xfrm>
            <a:off x="457200" y="4535950"/>
            <a:ext cx="1248500" cy="226550"/>
          </a:xfrm>
          <a:prstGeom prst="rect">
            <a:avLst/>
          </a:prstGeom>
          <a:noFill/>
          <a:ln>
            <a:noFill/>
          </a:ln>
        </p:spPr>
      </p:pic>
      <p:sp>
        <p:nvSpPr>
          <p:cNvPr id="84" name="Shape 84"/>
          <p:cNvSpPr txBox="1"/>
          <p:nvPr/>
        </p:nvSpPr>
        <p:spPr>
          <a:xfrm>
            <a:off x="356616" y="1337450"/>
            <a:ext cx="4892400" cy="4950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3600"/>
              <a:buFont typeface="Calibri"/>
              <a:buNone/>
            </a:pPr>
            <a:r>
              <a:rPr lang="en" sz="3600" i="0" u="none" strike="noStrike" cap="none">
                <a:solidFill>
                  <a:schemeClr val="lt1"/>
                </a:solidFill>
                <a:latin typeface="Google Sans"/>
                <a:ea typeface="Google Sans"/>
                <a:cs typeface="Google Sans"/>
                <a:sym typeface="Google Sans"/>
              </a:rPr>
              <a:t>Thank you.</a:t>
            </a:r>
            <a:endParaRPr dirty="0">
              <a:latin typeface="Google Sans"/>
              <a:ea typeface="Google Sans"/>
              <a:cs typeface="Google Sans"/>
              <a:sym typeface="Google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_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Body w/ Quote">
  <p:cSld name="Body w/ Quote">
    <p:spTree>
      <p:nvGrpSpPr>
        <p:cNvPr id="1" name="Shape 19"/>
        <p:cNvGrpSpPr/>
        <p:nvPr/>
      </p:nvGrpSpPr>
      <p:grpSpPr>
        <a:xfrm>
          <a:off x="0" y="0"/>
          <a:ext cx="0" cy="0"/>
          <a:chOff x="0" y="0"/>
          <a:chExt cx="0" cy="0"/>
        </a:xfrm>
      </p:grpSpPr>
      <p:pic>
        <p:nvPicPr>
          <p:cNvPr id="20" name="Shape 20"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21" name="Shape 21"/>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2" name="Shape 22"/>
          <p:cNvSpPr txBox="1">
            <a:spLocks noGrp="1"/>
          </p:cNvSpPr>
          <p:nvPr>
            <p:ph type="body" idx="1"/>
          </p:nvPr>
        </p:nvSpPr>
        <p:spPr>
          <a:xfrm>
            <a:off x="3136392" y="1627632"/>
            <a:ext cx="4352400"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23" name="Shape 23"/>
          <p:cNvCxnSpPr/>
          <p:nvPr/>
        </p:nvCxnSpPr>
        <p:spPr>
          <a:xfrm>
            <a:off x="2779776" y="1763475"/>
            <a:ext cx="0" cy="2672100"/>
          </a:xfrm>
          <a:prstGeom prst="straightConnector1">
            <a:avLst/>
          </a:prstGeom>
          <a:noFill/>
          <a:ln w="9525" cap="flat" cmpd="sng">
            <a:solidFill>
              <a:schemeClr val="accent5"/>
            </a:solidFill>
            <a:prstDash val="solid"/>
            <a:round/>
            <a:headEnd type="none" w="sm" len="sm"/>
            <a:tailEnd type="none" w="sm" len="sm"/>
          </a:ln>
        </p:spPr>
      </p:cxnSp>
      <p:sp>
        <p:nvSpPr>
          <p:cNvPr id="24" name="Shape 24"/>
          <p:cNvSpPr txBox="1">
            <a:spLocks noGrp="1"/>
          </p:cNvSpPr>
          <p:nvPr>
            <p:ph type="body" idx="2"/>
          </p:nvPr>
        </p:nvSpPr>
        <p:spPr>
          <a:xfrm>
            <a:off x="356616" y="1627632"/>
            <a:ext cx="2386500" cy="17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800"/>
              <a:buNone/>
              <a:defRPr sz="18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7" name="Picture 6">
            <a:extLst>
              <a:ext uri="{FF2B5EF4-FFF2-40B4-BE49-F238E27FC236}">
                <a16:creationId xmlns:a16="http://schemas.microsoft.com/office/drawing/2014/main" id="{625F29C1-7DB7-4841-AE2E-A53D97DBE55A}"/>
              </a:ext>
            </a:extLst>
          </p:cNvPr>
          <p:cNvPicPr>
            <a:picLocks noChangeAspect="1"/>
          </p:cNvPicPr>
          <p:nvPr userDrawn="1"/>
        </p:nvPicPr>
        <p:blipFill>
          <a:blip r:embed="rId3"/>
          <a:stretch>
            <a:fillRect/>
          </a:stretch>
        </p:blipFill>
        <p:spPr>
          <a:xfrm>
            <a:off x="7419975" y="4693289"/>
            <a:ext cx="1352550" cy="3121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Body w/ Quote -2up">
  <p:cSld name="Body w/ Quote -2up">
    <p:spTree>
      <p:nvGrpSpPr>
        <p:cNvPr id="1" name="Shape 25"/>
        <p:cNvGrpSpPr/>
        <p:nvPr/>
      </p:nvGrpSpPr>
      <p:grpSpPr>
        <a:xfrm>
          <a:off x="0" y="0"/>
          <a:ext cx="0" cy="0"/>
          <a:chOff x="0" y="0"/>
          <a:chExt cx="0" cy="0"/>
        </a:xfrm>
      </p:grpSpPr>
      <p:pic>
        <p:nvPicPr>
          <p:cNvPr id="26" name="Shape 26"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27" name="Shape 27"/>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8" name="Shape 28"/>
          <p:cNvSpPr txBox="1">
            <a:spLocks noGrp="1"/>
          </p:cNvSpPr>
          <p:nvPr>
            <p:ph type="body" idx="1"/>
          </p:nvPr>
        </p:nvSpPr>
        <p:spPr>
          <a:xfrm>
            <a:off x="3136392" y="1627632"/>
            <a:ext cx="2670000"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29" name="Shape 29"/>
          <p:cNvCxnSpPr/>
          <p:nvPr/>
        </p:nvCxnSpPr>
        <p:spPr>
          <a:xfrm>
            <a:off x="2779776" y="1763475"/>
            <a:ext cx="0" cy="2672100"/>
          </a:xfrm>
          <a:prstGeom prst="straightConnector1">
            <a:avLst/>
          </a:prstGeom>
          <a:noFill/>
          <a:ln w="9525" cap="flat" cmpd="sng">
            <a:solidFill>
              <a:schemeClr val="accent5"/>
            </a:solidFill>
            <a:prstDash val="solid"/>
            <a:round/>
            <a:headEnd type="none" w="sm" len="sm"/>
            <a:tailEnd type="none" w="sm" len="sm"/>
          </a:ln>
        </p:spPr>
      </p:cxnSp>
      <p:sp>
        <p:nvSpPr>
          <p:cNvPr id="30" name="Shape 30"/>
          <p:cNvSpPr txBox="1">
            <a:spLocks noGrp="1"/>
          </p:cNvSpPr>
          <p:nvPr>
            <p:ph type="body" idx="2"/>
          </p:nvPr>
        </p:nvSpPr>
        <p:spPr>
          <a:xfrm>
            <a:off x="356616" y="1627632"/>
            <a:ext cx="2386500" cy="17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1800"/>
              <a:buNone/>
              <a:defRPr sz="18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1" name="Shape 31"/>
          <p:cNvSpPr txBox="1">
            <a:spLocks noGrp="1"/>
          </p:cNvSpPr>
          <p:nvPr>
            <p:ph type="body" idx="3"/>
          </p:nvPr>
        </p:nvSpPr>
        <p:spPr>
          <a:xfrm>
            <a:off x="5912173" y="1627632"/>
            <a:ext cx="2670048"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8" name="Picture 7">
            <a:extLst>
              <a:ext uri="{FF2B5EF4-FFF2-40B4-BE49-F238E27FC236}">
                <a16:creationId xmlns:a16="http://schemas.microsoft.com/office/drawing/2014/main" id="{406C8C73-8B2F-4572-BF29-7024A7054723}"/>
              </a:ext>
            </a:extLst>
          </p:cNvPr>
          <p:cNvPicPr>
            <a:picLocks noChangeAspect="1"/>
          </p:cNvPicPr>
          <p:nvPr userDrawn="1"/>
        </p:nvPicPr>
        <p:blipFill>
          <a:blip r:embed="rId3"/>
          <a:stretch>
            <a:fillRect/>
          </a:stretch>
        </p:blipFill>
        <p:spPr>
          <a:xfrm>
            <a:off x="7443788" y="4693289"/>
            <a:ext cx="1352550" cy="31214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Body -3up">
  <p:cSld name="Body -3up">
    <p:spTree>
      <p:nvGrpSpPr>
        <p:cNvPr id="1" name="Shape 32"/>
        <p:cNvGrpSpPr/>
        <p:nvPr/>
      </p:nvGrpSpPr>
      <p:grpSpPr>
        <a:xfrm>
          <a:off x="0" y="0"/>
          <a:ext cx="0" cy="0"/>
          <a:chOff x="0" y="0"/>
          <a:chExt cx="0" cy="0"/>
        </a:xfrm>
      </p:grpSpPr>
      <p:pic>
        <p:nvPicPr>
          <p:cNvPr id="33" name="Shape 33"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34" name="Shape 34"/>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5" name="Shape 35"/>
          <p:cNvSpPr txBox="1">
            <a:spLocks noGrp="1"/>
          </p:cNvSpPr>
          <p:nvPr>
            <p:ph type="body" idx="1"/>
          </p:nvPr>
        </p:nvSpPr>
        <p:spPr>
          <a:xfrm>
            <a:off x="356616" y="1627632"/>
            <a:ext cx="2670048"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6" name="Shape 36"/>
          <p:cNvSpPr txBox="1">
            <a:spLocks noGrp="1"/>
          </p:cNvSpPr>
          <p:nvPr>
            <p:ph type="body" idx="2"/>
          </p:nvPr>
        </p:nvSpPr>
        <p:spPr>
          <a:xfrm>
            <a:off x="3136392" y="1627632"/>
            <a:ext cx="2670048"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37" name="Shape 37"/>
          <p:cNvSpPr txBox="1">
            <a:spLocks noGrp="1"/>
          </p:cNvSpPr>
          <p:nvPr>
            <p:ph type="body" idx="3"/>
          </p:nvPr>
        </p:nvSpPr>
        <p:spPr>
          <a:xfrm>
            <a:off x="5916168" y="1627632"/>
            <a:ext cx="2670048"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7" name="Picture 6">
            <a:extLst>
              <a:ext uri="{FF2B5EF4-FFF2-40B4-BE49-F238E27FC236}">
                <a16:creationId xmlns:a16="http://schemas.microsoft.com/office/drawing/2014/main" id="{A65E69CB-CAD0-4457-AFA1-6D4DD8F49756}"/>
              </a:ext>
            </a:extLst>
          </p:cNvPr>
          <p:cNvPicPr>
            <a:picLocks noChangeAspect="1"/>
          </p:cNvPicPr>
          <p:nvPr userDrawn="1"/>
        </p:nvPicPr>
        <p:blipFill>
          <a:blip r:embed="rId3"/>
          <a:stretch>
            <a:fillRect/>
          </a:stretch>
        </p:blipFill>
        <p:spPr>
          <a:xfrm>
            <a:off x="7429500" y="4693289"/>
            <a:ext cx="1352550" cy="31214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Body w/ Content">
  <p:cSld name="Body w/ Content">
    <p:spTree>
      <p:nvGrpSpPr>
        <p:cNvPr id="1" name="Shape 38"/>
        <p:cNvGrpSpPr/>
        <p:nvPr/>
      </p:nvGrpSpPr>
      <p:grpSpPr>
        <a:xfrm>
          <a:off x="0" y="0"/>
          <a:ext cx="0" cy="0"/>
          <a:chOff x="0" y="0"/>
          <a:chExt cx="0" cy="0"/>
        </a:xfrm>
      </p:grpSpPr>
      <p:pic>
        <p:nvPicPr>
          <p:cNvPr id="39" name="Shape 39"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0" name="Shape 40"/>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 name="Shape 41"/>
          <p:cNvSpPr txBox="1">
            <a:spLocks noGrp="1"/>
          </p:cNvSpPr>
          <p:nvPr>
            <p:ph type="body" idx="1"/>
          </p:nvPr>
        </p:nvSpPr>
        <p:spPr>
          <a:xfrm>
            <a:off x="356616" y="1627632"/>
            <a:ext cx="2386584"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42" name="Shape 42"/>
          <p:cNvCxnSpPr/>
          <p:nvPr/>
        </p:nvCxnSpPr>
        <p:spPr>
          <a:xfrm>
            <a:off x="2779776" y="1763475"/>
            <a:ext cx="0" cy="2672100"/>
          </a:xfrm>
          <a:prstGeom prst="straightConnector1">
            <a:avLst/>
          </a:prstGeom>
          <a:noFill/>
          <a:ln w="9525" cap="flat" cmpd="sng">
            <a:solidFill>
              <a:schemeClr val="accent5"/>
            </a:solidFill>
            <a:prstDash val="solid"/>
            <a:round/>
            <a:headEnd type="none" w="sm" len="sm"/>
            <a:tailEnd type="none" w="sm" len="sm"/>
          </a:ln>
        </p:spPr>
      </p:cxnSp>
      <p:pic>
        <p:nvPicPr>
          <p:cNvPr id="6" name="Picture 5">
            <a:extLst>
              <a:ext uri="{FF2B5EF4-FFF2-40B4-BE49-F238E27FC236}">
                <a16:creationId xmlns:a16="http://schemas.microsoft.com/office/drawing/2014/main" id="{3F80567F-E178-46B8-8B66-8CCD28685AB0}"/>
              </a:ext>
            </a:extLst>
          </p:cNvPr>
          <p:cNvPicPr>
            <a:picLocks noChangeAspect="1"/>
          </p:cNvPicPr>
          <p:nvPr userDrawn="1"/>
        </p:nvPicPr>
        <p:blipFill>
          <a:blip r:embed="rId3"/>
          <a:stretch>
            <a:fillRect/>
          </a:stretch>
        </p:blipFill>
        <p:spPr>
          <a:xfrm>
            <a:off x="7400925" y="4693289"/>
            <a:ext cx="1352550" cy="3121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Big Quote white">
  <p:cSld name="Big Quote white">
    <p:spTree>
      <p:nvGrpSpPr>
        <p:cNvPr id="1" name="Shape 43"/>
        <p:cNvGrpSpPr/>
        <p:nvPr/>
      </p:nvGrpSpPr>
      <p:grpSpPr>
        <a:xfrm>
          <a:off x="0" y="0"/>
          <a:ext cx="0" cy="0"/>
          <a:chOff x="0" y="0"/>
          <a:chExt cx="0" cy="0"/>
        </a:xfrm>
      </p:grpSpPr>
      <p:pic>
        <p:nvPicPr>
          <p:cNvPr id="44" name="Shape 44"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5" name="Shape 45"/>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accent1"/>
              </a:buClr>
              <a:buSzPts val="1800"/>
              <a:buNone/>
              <a:defRPr sz="1800" i="0" u="none" strike="noStrike" cap="none">
                <a:solidFill>
                  <a:schemeClr val="accent1"/>
                </a:solidFill>
              </a:defRPr>
            </a:lvl1pPr>
            <a:lvl2pPr marL="914400" marR="0" lvl="1" indent="-228600" algn="r"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r"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r"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r"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46" name="Shape 46"/>
          <p:cNvCxnSpPr/>
          <p:nvPr/>
        </p:nvCxnSpPr>
        <p:spPr>
          <a:xfrm>
            <a:off x="2779776" y="1413675"/>
            <a:ext cx="0" cy="3021900"/>
          </a:xfrm>
          <a:prstGeom prst="straightConnector1">
            <a:avLst/>
          </a:prstGeom>
          <a:noFill/>
          <a:ln w="9525" cap="flat" cmpd="sng">
            <a:solidFill>
              <a:schemeClr val="accent5"/>
            </a:solidFill>
            <a:prstDash val="solid"/>
            <a:round/>
            <a:headEnd type="none" w="sm" len="sm"/>
            <a:tailEnd type="none" w="sm" len="sm"/>
          </a:ln>
        </p:spPr>
      </p:cxnSp>
      <p:sp>
        <p:nvSpPr>
          <p:cNvPr id="47" name="Shape 47"/>
          <p:cNvSpPr txBox="1">
            <a:spLocks noGrp="1"/>
          </p:cNvSpPr>
          <p:nvPr>
            <p:ph type="body" idx="2"/>
          </p:nvPr>
        </p:nvSpPr>
        <p:spPr>
          <a:xfrm>
            <a:off x="2907791" y="1335024"/>
            <a:ext cx="5541264" cy="277063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2"/>
              </a:buClr>
              <a:buSzPts val="3000"/>
              <a:buNone/>
              <a:defRPr sz="30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 name="Picture 5">
            <a:extLst>
              <a:ext uri="{FF2B5EF4-FFF2-40B4-BE49-F238E27FC236}">
                <a16:creationId xmlns:a16="http://schemas.microsoft.com/office/drawing/2014/main" id="{B7B5F071-94AF-422D-99C7-75921CC7079E}"/>
              </a:ext>
            </a:extLst>
          </p:cNvPr>
          <p:cNvPicPr>
            <a:picLocks noChangeAspect="1"/>
          </p:cNvPicPr>
          <p:nvPr userDrawn="1"/>
        </p:nvPicPr>
        <p:blipFill>
          <a:blip r:embed="rId3"/>
          <a:stretch>
            <a:fillRect/>
          </a:stretch>
        </p:blipFill>
        <p:spPr>
          <a:xfrm>
            <a:off x="7439025" y="4693289"/>
            <a:ext cx="1352550" cy="31214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Header only">
  <p:cSld name="Body Text_1">
    <p:spTree>
      <p:nvGrpSpPr>
        <p:cNvPr id="1" name="Shape 48"/>
        <p:cNvGrpSpPr/>
        <p:nvPr/>
      </p:nvGrpSpPr>
      <p:grpSpPr>
        <a:xfrm>
          <a:off x="0" y="0"/>
          <a:ext cx="0" cy="0"/>
          <a:chOff x="0" y="0"/>
          <a:chExt cx="0" cy="0"/>
        </a:xfrm>
      </p:grpSpPr>
      <p:pic>
        <p:nvPicPr>
          <p:cNvPr id="49" name="Shape 49"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0" name="Shape 50"/>
          <p:cNvSpPr txBox="1">
            <a:spLocks noGrp="1"/>
          </p:cNvSpPr>
          <p:nvPr>
            <p:ph type="title"/>
          </p:nvPr>
        </p:nvSpPr>
        <p:spPr>
          <a:xfrm>
            <a:off x="356616" y="612648"/>
            <a:ext cx="78912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4" name="Picture 3">
            <a:extLst>
              <a:ext uri="{FF2B5EF4-FFF2-40B4-BE49-F238E27FC236}">
                <a16:creationId xmlns:a16="http://schemas.microsoft.com/office/drawing/2014/main" id="{ADBA9B90-114C-4927-BEE7-9DFC4B2292F8}"/>
              </a:ext>
            </a:extLst>
          </p:cNvPr>
          <p:cNvPicPr>
            <a:picLocks noChangeAspect="1"/>
          </p:cNvPicPr>
          <p:nvPr userDrawn="1"/>
        </p:nvPicPr>
        <p:blipFill>
          <a:blip r:embed="rId3"/>
          <a:stretch>
            <a:fillRect/>
          </a:stretch>
        </p:blipFill>
        <p:spPr>
          <a:xfrm>
            <a:off x="7367587" y="4693289"/>
            <a:ext cx="1352550" cy="31214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Blank with footer">
  <p:cSld name="Body Text_2">
    <p:spTree>
      <p:nvGrpSpPr>
        <p:cNvPr id="1" name="Shape 51"/>
        <p:cNvGrpSpPr/>
        <p:nvPr/>
      </p:nvGrpSpPr>
      <p:grpSpPr>
        <a:xfrm>
          <a:off x="0" y="0"/>
          <a:ext cx="0" cy="0"/>
          <a:chOff x="0" y="0"/>
          <a:chExt cx="0" cy="0"/>
        </a:xfrm>
      </p:grpSpPr>
      <p:pic>
        <p:nvPicPr>
          <p:cNvPr id="52" name="Shape 52"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pic>
        <p:nvPicPr>
          <p:cNvPr id="3" name="Picture 2">
            <a:extLst>
              <a:ext uri="{FF2B5EF4-FFF2-40B4-BE49-F238E27FC236}">
                <a16:creationId xmlns:a16="http://schemas.microsoft.com/office/drawing/2014/main" id="{C50764AA-B067-4F93-901E-36B3709FE1B0}"/>
              </a:ext>
            </a:extLst>
          </p:cNvPr>
          <p:cNvPicPr>
            <a:picLocks noChangeAspect="1"/>
          </p:cNvPicPr>
          <p:nvPr userDrawn="1"/>
        </p:nvPicPr>
        <p:blipFill>
          <a:blip r:embed="rId3"/>
          <a:stretch>
            <a:fillRect/>
          </a:stretch>
        </p:blipFill>
        <p:spPr>
          <a:xfrm>
            <a:off x="7339012" y="4693289"/>
            <a:ext cx="1352550" cy="31214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Big Quote Green">
  <p:cSld name="Big Quote green">
    <p:bg>
      <p:bgPr>
        <a:solidFill>
          <a:schemeClr val="accent4"/>
        </a:solidFill>
        <a:effectLst/>
      </p:bgPr>
    </p:bg>
    <p:spTree>
      <p:nvGrpSpPr>
        <p:cNvPr id="1" name="Shape 58"/>
        <p:cNvGrpSpPr/>
        <p:nvPr/>
      </p:nvGrpSpPr>
      <p:grpSpPr>
        <a:xfrm>
          <a:off x="0" y="0"/>
          <a:ext cx="0" cy="0"/>
          <a:chOff x="0" y="0"/>
          <a:chExt cx="0" cy="0"/>
        </a:xfrm>
      </p:grpSpPr>
      <p:pic>
        <p:nvPicPr>
          <p:cNvPr id="59" name="Shape 59"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60" name="Shape 60"/>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chemeClr val="lt1"/>
              </a:buClr>
              <a:buSzPts val="1800"/>
              <a:buNone/>
              <a:defRPr sz="1800" i="0" u="none" strike="noStrike" cap="none">
                <a:solidFill>
                  <a:schemeClr val="lt1"/>
                </a:solidFill>
              </a:defRPr>
            </a:lvl1pPr>
            <a:lvl2pPr marL="914400" marR="0" lvl="1" indent="-228600" algn="r"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r"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r"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r"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cxnSp>
        <p:nvCxnSpPr>
          <p:cNvPr id="61" name="Shape 61"/>
          <p:cNvCxnSpPr/>
          <p:nvPr/>
        </p:nvCxnSpPr>
        <p:spPr>
          <a:xfrm>
            <a:off x="2779776" y="1413675"/>
            <a:ext cx="0" cy="3021900"/>
          </a:xfrm>
          <a:prstGeom prst="straightConnector1">
            <a:avLst/>
          </a:prstGeom>
          <a:noFill/>
          <a:ln w="9525" cap="flat" cmpd="sng">
            <a:solidFill>
              <a:schemeClr val="lt1"/>
            </a:solidFill>
            <a:prstDash val="solid"/>
            <a:round/>
            <a:headEnd type="none" w="sm" len="sm"/>
            <a:tailEnd type="none" w="sm" len="sm"/>
          </a:ln>
        </p:spPr>
      </p:cxnSp>
      <p:sp>
        <p:nvSpPr>
          <p:cNvPr id="62" name="Shape 62"/>
          <p:cNvSpPr txBox="1">
            <a:spLocks noGrp="1"/>
          </p:cNvSpPr>
          <p:nvPr>
            <p:ph type="body" idx="2"/>
          </p:nvPr>
        </p:nvSpPr>
        <p:spPr>
          <a:xfrm>
            <a:off x="2907791" y="1335024"/>
            <a:ext cx="5541264" cy="277063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3000"/>
              <a:buNone/>
              <a:defRPr sz="3000" i="0" u="none" strike="noStrike" cap="none">
                <a:solidFill>
                  <a:schemeClr val="lt1"/>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3000"/>
              <a:buFont typeface="Google Sans"/>
              <a:buNone/>
              <a:defRPr sz="3000" i="0" u="none" strike="noStrike" cap="none">
                <a:solidFill>
                  <a:schemeClr val="dk2"/>
                </a:solidFill>
                <a:latin typeface="Google Sans"/>
                <a:ea typeface="Google Sans"/>
                <a:cs typeface="Google Sans"/>
                <a:sym typeface="Google Sans"/>
              </a:defRPr>
            </a:lvl1pPr>
            <a:lvl2pPr lvl="1" indent="0">
              <a:spcBef>
                <a:spcPts val="0"/>
              </a:spcBef>
              <a:spcAft>
                <a:spcPts val="0"/>
              </a:spcAft>
              <a:buSzPts val="1400"/>
              <a:buFont typeface="Google Sans"/>
              <a:buNone/>
              <a:defRPr sz="1800">
                <a:latin typeface="Google Sans"/>
                <a:ea typeface="Google Sans"/>
                <a:cs typeface="Google Sans"/>
                <a:sym typeface="Google Sans"/>
              </a:defRPr>
            </a:lvl2pPr>
            <a:lvl3pPr lvl="2" indent="0">
              <a:spcBef>
                <a:spcPts val="0"/>
              </a:spcBef>
              <a:spcAft>
                <a:spcPts val="0"/>
              </a:spcAft>
              <a:buSzPts val="1400"/>
              <a:buFont typeface="Google Sans"/>
              <a:buNone/>
              <a:defRPr sz="1800">
                <a:latin typeface="Google Sans"/>
                <a:ea typeface="Google Sans"/>
                <a:cs typeface="Google Sans"/>
                <a:sym typeface="Google Sans"/>
              </a:defRPr>
            </a:lvl3pPr>
            <a:lvl4pPr lvl="3" indent="0">
              <a:spcBef>
                <a:spcPts val="0"/>
              </a:spcBef>
              <a:spcAft>
                <a:spcPts val="0"/>
              </a:spcAft>
              <a:buSzPts val="1400"/>
              <a:buFont typeface="Google Sans"/>
              <a:buNone/>
              <a:defRPr sz="1800">
                <a:latin typeface="Google Sans"/>
                <a:ea typeface="Google Sans"/>
                <a:cs typeface="Google Sans"/>
                <a:sym typeface="Google Sans"/>
              </a:defRPr>
            </a:lvl4pPr>
            <a:lvl5pPr lvl="4" indent="0">
              <a:spcBef>
                <a:spcPts val="0"/>
              </a:spcBef>
              <a:spcAft>
                <a:spcPts val="0"/>
              </a:spcAft>
              <a:buSzPts val="1400"/>
              <a:buFont typeface="Google Sans"/>
              <a:buNone/>
              <a:defRPr sz="1800">
                <a:latin typeface="Google Sans"/>
                <a:ea typeface="Google Sans"/>
                <a:cs typeface="Google Sans"/>
                <a:sym typeface="Google Sans"/>
              </a:defRPr>
            </a:lvl5pPr>
            <a:lvl6pPr lvl="5" indent="0">
              <a:spcBef>
                <a:spcPts val="0"/>
              </a:spcBef>
              <a:spcAft>
                <a:spcPts val="0"/>
              </a:spcAft>
              <a:buSzPts val="1400"/>
              <a:buFont typeface="Google Sans"/>
              <a:buNone/>
              <a:defRPr sz="1800">
                <a:latin typeface="Google Sans"/>
                <a:ea typeface="Google Sans"/>
                <a:cs typeface="Google Sans"/>
                <a:sym typeface="Google Sans"/>
              </a:defRPr>
            </a:lvl6pPr>
            <a:lvl7pPr lvl="6" indent="0">
              <a:spcBef>
                <a:spcPts val="0"/>
              </a:spcBef>
              <a:spcAft>
                <a:spcPts val="0"/>
              </a:spcAft>
              <a:buSzPts val="1400"/>
              <a:buFont typeface="Google Sans"/>
              <a:buNone/>
              <a:defRPr sz="1800">
                <a:latin typeface="Google Sans"/>
                <a:ea typeface="Google Sans"/>
                <a:cs typeface="Google Sans"/>
                <a:sym typeface="Google Sans"/>
              </a:defRPr>
            </a:lvl7pPr>
            <a:lvl8pPr lvl="7" indent="0">
              <a:spcBef>
                <a:spcPts val="0"/>
              </a:spcBef>
              <a:spcAft>
                <a:spcPts val="0"/>
              </a:spcAft>
              <a:buSzPts val="1400"/>
              <a:buFont typeface="Google Sans"/>
              <a:buNone/>
              <a:defRPr sz="1800">
                <a:latin typeface="Google Sans"/>
                <a:ea typeface="Google Sans"/>
                <a:cs typeface="Google Sans"/>
                <a:sym typeface="Google Sans"/>
              </a:defRPr>
            </a:lvl8pPr>
            <a:lvl9pPr lvl="8" indent="0">
              <a:spcBef>
                <a:spcPts val="0"/>
              </a:spcBef>
              <a:spcAft>
                <a:spcPts val="0"/>
              </a:spcAft>
              <a:buSzPts val="1400"/>
              <a:buFont typeface="Google Sans"/>
              <a:buNone/>
              <a:defRPr sz="1800">
                <a:latin typeface="Google Sans"/>
                <a:ea typeface="Google Sans"/>
                <a:cs typeface="Google Sans"/>
                <a:sym typeface="Google Sans"/>
              </a:defRPr>
            </a:lvl9pPr>
          </a:lstStyle>
          <a:p>
            <a:endParaRPr/>
          </a:p>
        </p:txBody>
      </p:sp>
      <p:sp>
        <p:nvSpPr>
          <p:cNvPr id="7" name="Shape 7"/>
          <p:cNvSpPr txBox="1">
            <a:spLocks noGrp="1"/>
          </p:cNvSpPr>
          <p:nvPr>
            <p:ph type="body" idx="1"/>
          </p:nvPr>
        </p:nvSpPr>
        <p:spPr>
          <a:xfrm>
            <a:off x="3136392" y="1627632"/>
            <a:ext cx="4352544" cy="2743200"/>
          </a:xfrm>
          <a:prstGeom prst="rect">
            <a:avLst/>
          </a:prstGeom>
          <a:noFill/>
          <a:ln>
            <a:noFill/>
          </a:ln>
        </p:spPr>
        <p:txBody>
          <a:bodyPr spcFirstLastPara="1" wrap="square" lIns="91425" tIns="91425" rIns="91425" bIns="91425" anchor="t" anchorCtr="0"/>
          <a:lstStyle>
            <a:lvl1pPr marL="457200" marR="0" lvl="0" indent="-228600" algn="l" rtl="0">
              <a:lnSpc>
                <a:spcPct val="114000"/>
              </a:lnSpc>
              <a:spcBef>
                <a:spcPts val="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ourworldindata.org/natural-catastrophe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2.png"/><Relationship Id="rId21" Type="http://schemas.openxmlformats.org/officeDocument/2006/relationships/image" Target="../media/image35.svg"/><Relationship Id="rId7"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20.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4.pn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3.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12.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12.png"/><Relationship Id="rId5" Type="http://schemas.openxmlformats.org/officeDocument/2006/relationships/image" Target="../media/image24.png"/><Relationship Id="rId15" Type="http://schemas.openxmlformats.org/officeDocument/2006/relationships/image" Target="../media/image40.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unsplash.com/search/photos/hurricane?utm_source=unsplash&amp;utm_medium=referral&amp;utm_content=creditCopyText" TargetMode="External"/><Relationship Id="rId4" Type="http://schemas.openxmlformats.org/officeDocument/2006/relationships/hyperlink" Target="https://unsplash.com/photos/5477L9Z5eqI?utm_source=unsplash&amp;utm_medium=referral&amp;utm_content=creditCopyTex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5.sv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29.sv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commons.wikimedia.org/wiki/File:Hurricanhugo.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123825" y="308150"/>
            <a:ext cx="8222100" cy="18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oogle Sans Medium"/>
                <a:ea typeface="Google Sans Medium"/>
                <a:cs typeface="Google Sans Medium"/>
                <a:sym typeface="Google Sans Medium"/>
              </a:rPr>
              <a:t>MLAI215-</a:t>
            </a:r>
            <a:br>
              <a:rPr lang="en" dirty="0">
                <a:latin typeface="Google Sans Medium"/>
                <a:ea typeface="Google Sans Medium"/>
                <a:cs typeface="Google Sans Medium"/>
                <a:sym typeface="Google Sans Medium"/>
              </a:rPr>
            </a:br>
            <a:r>
              <a:rPr lang="en" dirty="0">
                <a:latin typeface="Google Sans Medium"/>
                <a:ea typeface="Google Sans Medium"/>
                <a:cs typeface="Google Sans Medium"/>
                <a:sym typeface="Google Sans Medium"/>
              </a:rPr>
              <a:t>Predicting </a:t>
            </a:r>
            <a:r>
              <a:rPr lang="en-US" dirty="0">
                <a:latin typeface="Google Sans Medium"/>
                <a:ea typeface="Google Sans Medium"/>
                <a:cs typeface="Google Sans Medium"/>
                <a:sym typeface="Google Sans Medium"/>
              </a:rPr>
              <a:t>Home Improvement Sales with a Mass </a:t>
            </a:r>
            <a:r>
              <a:rPr lang="en" dirty="0">
                <a:latin typeface="Google Sans Medium"/>
                <a:ea typeface="Google Sans Medium"/>
                <a:cs typeface="Google Sans Medium"/>
                <a:sym typeface="Google Sans Medium"/>
              </a:rPr>
              <a:t>Retailer via TensorFlow</a:t>
            </a:r>
            <a:endParaRPr dirty="0">
              <a:latin typeface="Google Sans Medium"/>
              <a:ea typeface="Google Sans Medium"/>
              <a:cs typeface="Google Sans Medium"/>
              <a:sym typeface="Google Sans Medium"/>
            </a:endParaRPr>
          </a:p>
        </p:txBody>
      </p:sp>
      <p:sp>
        <p:nvSpPr>
          <p:cNvPr id="291" name="Shape 291"/>
          <p:cNvSpPr txBox="1">
            <a:spLocks noGrp="1"/>
          </p:cNvSpPr>
          <p:nvPr>
            <p:ph type="body" idx="1"/>
          </p:nvPr>
        </p:nvSpPr>
        <p:spPr>
          <a:xfrm>
            <a:off x="3054100" y="4149901"/>
            <a:ext cx="2239148" cy="612600"/>
          </a:xfrm>
          <a:prstGeom prst="rect">
            <a:avLst/>
          </a:prstGeom>
        </p:spPr>
        <p:txBody>
          <a:bodyPr spcFirstLastPara="1" wrap="square" lIns="91425" tIns="91425" rIns="91425" bIns="91425" anchor="t" anchorCtr="0">
            <a:noAutofit/>
          </a:bodyPr>
          <a:lstStyle/>
          <a:p>
            <a:pPr marL="0" indent="0">
              <a:lnSpc>
                <a:spcPct val="115000"/>
              </a:lnSpc>
            </a:pPr>
            <a:r>
              <a:rPr lang="en-US" dirty="0"/>
              <a:t>Dan Kopp, Charlie Morn, Matt Yates</a:t>
            </a:r>
            <a:br>
              <a:rPr lang="en-US" dirty="0"/>
            </a:br>
            <a:r>
              <a:rPr lang="en-US" dirty="0"/>
              <a:t>North Highland</a:t>
            </a:r>
          </a:p>
          <a:p>
            <a:pPr marL="0" lvl="0" indent="0" rtl="0">
              <a:lnSpc>
                <a:spcPct val="115000"/>
              </a:lnSpc>
              <a:spcBef>
                <a:spcPts val="0"/>
              </a:spcBef>
              <a:spcAft>
                <a:spcPts val="0"/>
              </a:spcAft>
              <a:buNone/>
            </a:pPr>
            <a:r>
              <a:rPr lang="en-US" dirty="0"/>
              <a:t>July 2018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3000" i="0" u="none" strike="noStrike" cap="none" dirty="0">
                <a:solidFill>
                  <a:schemeClr val="dk2"/>
                </a:solidFill>
              </a:rPr>
              <a:t>Business Case, Hurricane Irma</a:t>
            </a:r>
            <a:endParaRPr sz="3000" i="0" u="none" strike="noStrike" cap="none" dirty="0">
              <a:solidFill>
                <a:schemeClr val="dk2"/>
              </a:solidFill>
            </a:endParaRPr>
          </a:p>
        </p:txBody>
      </p:sp>
      <p:sp>
        <p:nvSpPr>
          <p:cNvPr id="743" name="Shape 743"/>
          <p:cNvSpPr txBox="1">
            <a:spLocks noGrp="1"/>
          </p:cNvSpPr>
          <p:nvPr>
            <p:ph type="body" idx="1"/>
          </p:nvPr>
        </p:nvSpPr>
        <p:spPr>
          <a:xfrm>
            <a:off x="292712" y="1593108"/>
            <a:ext cx="2456326"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400" i="0" u="none" strike="noStrike" cap="none" dirty="0">
                <a:solidFill>
                  <a:schemeClr val="accent1"/>
                </a:solidFill>
              </a:rPr>
              <a:t>North Highland’s </a:t>
            </a:r>
            <a:r>
              <a:rPr lang="en-US" dirty="0"/>
              <a:t>A</a:t>
            </a:r>
            <a:r>
              <a:rPr lang="en-US" sz="1400" i="0" u="none" strike="noStrike" cap="none" dirty="0">
                <a:solidFill>
                  <a:schemeClr val="accent1"/>
                </a:solidFill>
              </a:rPr>
              <a:t>nalysis:</a:t>
            </a:r>
            <a:endParaRPr dirty="0"/>
          </a:p>
        </p:txBody>
      </p:sp>
      <p:sp>
        <p:nvSpPr>
          <p:cNvPr id="6" name="Shape 388">
            <a:extLst>
              <a:ext uri="{FF2B5EF4-FFF2-40B4-BE49-F238E27FC236}">
                <a16:creationId xmlns:a16="http://schemas.microsoft.com/office/drawing/2014/main" id="{DF19ACC9-8A73-4E31-BD64-DA9FDDD31295}"/>
              </a:ext>
            </a:extLst>
          </p:cNvPr>
          <p:cNvSpPr txBox="1"/>
          <p:nvPr/>
        </p:nvSpPr>
        <p:spPr>
          <a:xfrm flipH="1">
            <a:off x="815425" y="2275392"/>
            <a:ext cx="1788290" cy="175949"/>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sz="1100" i="0" u="none" strike="noStrike" cap="none" dirty="0">
                <a:solidFill>
                  <a:srgbClr val="3C4043"/>
                </a:solidFill>
                <a:latin typeface="Google Sans"/>
                <a:ea typeface="Google Sans"/>
                <a:cs typeface="Google Sans"/>
                <a:sym typeface="Google Sans"/>
              </a:rPr>
              <a:t>Losing 40-60% of incremental sales due to out of stock issues</a:t>
            </a:r>
            <a:endParaRPr dirty="0">
              <a:latin typeface="Google Sans"/>
              <a:ea typeface="Google Sans"/>
              <a:cs typeface="Google Sans"/>
              <a:sym typeface="Google Sans"/>
            </a:endParaRPr>
          </a:p>
        </p:txBody>
      </p:sp>
      <p:sp>
        <p:nvSpPr>
          <p:cNvPr id="7" name="Shape 389">
            <a:extLst>
              <a:ext uri="{FF2B5EF4-FFF2-40B4-BE49-F238E27FC236}">
                <a16:creationId xmlns:a16="http://schemas.microsoft.com/office/drawing/2014/main" id="{FF93BA72-8B75-4EDD-B325-8735D1096617}"/>
              </a:ext>
            </a:extLst>
          </p:cNvPr>
          <p:cNvSpPr txBox="1"/>
          <p:nvPr/>
        </p:nvSpPr>
        <p:spPr>
          <a:xfrm flipH="1">
            <a:off x="815425" y="3030435"/>
            <a:ext cx="1410900" cy="177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sz="1100" i="0" u="none" strike="noStrike" cap="none" dirty="0">
                <a:solidFill>
                  <a:srgbClr val="3C4043"/>
                </a:solidFill>
                <a:latin typeface="Google Sans"/>
                <a:ea typeface="Google Sans"/>
                <a:cs typeface="Google Sans"/>
                <a:sym typeface="Google Sans"/>
              </a:rPr>
              <a:t>Sending millions </a:t>
            </a:r>
            <a:r>
              <a:rPr lang="en-US" sz="1100" dirty="0">
                <a:solidFill>
                  <a:srgbClr val="3C4043"/>
                </a:solidFill>
                <a:latin typeface="Google Sans"/>
                <a:ea typeface="Google Sans"/>
                <a:cs typeface="Google Sans"/>
                <a:sym typeface="Google Sans"/>
              </a:rPr>
              <a:t>of dollars of product to the wrong locations</a:t>
            </a:r>
            <a:endParaRPr dirty="0">
              <a:latin typeface="Google Sans"/>
              <a:ea typeface="Google Sans"/>
              <a:cs typeface="Google Sans"/>
              <a:sym typeface="Google Sans"/>
            </a:endParaRPr>
          </a:p>
        </p:txBody>
      </p:sp>
      <p:sp>
        <p:nvSpPr>
          <p:cNvPr id="10" name="Shape 734">
            <a:extLst>
              <a:ext uri="{FF2B5EF4-FFF2-40B4-BE49-F238E27FC236}">
                <a16:creationId xmlns:a16="http://schemas.microsoft.com/office/drawing/2014/main" id="{766F802E-4B84-4757-B24B-3D8E4AF13278}"/>
              </a:ext>
            </a:extLst>
          </p:cNvPr>
          <p:cNvSpPr/>
          <p:nvPr/>
        </p:nvSpPr>
        <p:spPr>
          <a:xfrm>
            <a:off x="631352" y="2806008"/>
            <a:ext cx="158700" cy="158700"/>
          </a:xfrm>
          <a:prstGeom prst="ellipse">
            <a:avLst/>
          </a:pr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11" name="Shape 735">
            <a:extLst>
              <a:ext uri="{FF2B5EF4-FFF2-40B4-BE49-F238E27FC236}">
                <a16:creationId xmlns:a16="http://schemas.microsoft.com/office/drawing/2014/main" id="{01AC45A3-2002-40AA-82EB-AD67F73C0173}"/>
              </a:ext>
            </a:extLst>
          </p:cNvPr>
          <p:cNvSpPr/>
          <p:nvPr/>
        </p:nvSpPr>
        <p:spPr>
          <a:xfrm>
            <a:off x="637204" y="2139045"/>
            <a:ext cx="158700" cy="158700"/>
          </a:xfrm>
          <a:prstGeom prst="ellipse">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14" name="Shape 389">
            <a:extLst>
              <a:ext uri="{FF2B5EF4-FFF2-40B4-BE49-F238E27FC236}">
                <a16:creationId xmlns:a16="http://schemas.microsoft.com/office/drawing/2014/main" id="{BDE43EA9-4226-44B9-8C45-99D91BAB796E}"/>
              </a:ext>
            </a:extLst>
          </p:cNvPr>
          <p:cNvSpPr txBox="1"/>
          <p:nvPr/>
        </p:nvSpPr>
        <p:spPr>
          <a:xfrm flipH="1">
            <a:off x="815425" y="3935310"/>
            <a:ext cx="1410900" cy="177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sz="1100" i="0" u="none" strike="noStrike" cap="none" dirty="0">
                <a:solidFill>
                  <a:srgbClr val="3C4043"/>
                </a:solidFill>
                <a:latin typeface="Google Sans"/>
                <a:ea typeface="Google Sans"/>
                <a:cs typeface="Google Sans"/>
                <a:sym typeface="Google Sans"/>
              </a:rPr>
              <a:t>Could avoid millions in logistics costs for product not in instant demand</a:t>
            </a:r>
            <a:endParaRPr dirty="0">
              <a:latin typeface="Google Sans"/>
              <a:ea typeface="Google Sans"/>
              <a:cs typeface="Google Sans"/>
              <a:sym typeface="Google Sans"/>
            </a:endParaRPr>
          </a:p>
        </p:txBody>
      </p:sp>
      <p:sp>
        <p:nvSpPr>
          <p:cNvPr id="15" name="Shape 737">
            <a:extLst>
              <a:ext uri="{FF2B5EF4-FFF2-40B4-BE49-F238E27FC236}">
                <a16:creationId xmlns:a16="http://schemas.microsoft.com/office/drawing/2014/main" id="{509CC950-1E5C-4459-90E8-5898C4846FEB}"/>
              </a:ext>
            </a:extLst>
          </p:cNvPr>
          <p:cNvSpPr/>
          <p:nvPr/>
        </p:nvSpPr>
        <p:spPr>
          <a:xfrm>
            <a:off x="631352" y="3659958"/>
            <a:ext cx="158700" cy="158700"/>
          </a:xfrm>
          <a:prstGeom prst="ellipse">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17" name="Shape 388">
            <a:extLst>
              <a:ext uri="{FF2B5EF4-FFF2-40B4-BE49-F238E27FC236}">
                <a16:creationId xmlns:a16="http://schemas.microsoft.com/office/drawing/2014/main" id="{71096165-077E-4491-817F-8DA34EA6F6EF}"/>
              </a:ext>
            </a:extLst>
          </p:cNvPr>
          <p:cNvSpPr txBox="1"/>
          <p:nvPr/>
        </p:nvSpPr>
        <p:spPr>
          <a:xfrm flipH="1">
            <a:off x="3439176" y="4418492"/>
            <a:ext cx="5204375" cy="201108"/>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sz="800" i="0" u="none" strike="noStrike" cap="none" dirty="0">
                <a:solidFill>
                  <a:srgbClr val="3C4043"/>
                </a:solidFill>
                <a:latin typeface="Google Sans"/>
                <a:ea typeface="Google Sans"/>
                <a:cs typeface="Google Sans"/>
                <a:sym typeface="Google Sans"/>
              </a:rPr>
              <a:t>Source: Firms’ Q3 2017 10K and investor calls</a:t>
            </a:r>
            <a:endParaRPr sz="800" dirty="0">
              <a:latin typeface="Google Sans"/>
              <a:ea typeface="Google Sans"/>
              <a:cs typeface="Google Sans"/>
              <a:sym typeface="Google Sans"/>
            </a:endParaRPr>
          </a:p>
        </p:txBody>
      </p:sp>
      <p:graphicFrame>
        <p:nvGraphicFramePr>
          <p:cNvPr id="13" name="Chart 12">
            <a:extLst>
              <a:ext uri="{FF2B5EF4-FFF2-40B4-BE49-F238E27FC236}">
                <a16:creationId xmlns:a16="http://schemas.microsoft.com/office/drawing/2014/main" id="{D29B6B02-9FA8-485F-AB5E-94BC8C2105F8}"/>
              </a:ext>
            </a:extLst>
          </p:cNvPr>
          <p:cNvGraphicFramePr>
            <a:graphicFrameLocks/>
          </p:cNvGraphicFramePr>
          <p:nvPr>
            <p:extLst>
              <p:ext uri="{D42A27DB-BD31-4B8C-83A1-F6EECF244321}">
                <p14:modId xmlns:p14="http://schemas.microsoft.com/office/powerpoint/2010/main" val="853310583"/>
              </p:ext>
            </p:extLst>
          </p:nvPr>
        </p:nvGraphicFramePr>
        <p:xfrm>
          <a:off x="3439176" y="1551432"/>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82090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9" name="Shape 759"/>
          <p:cNvSpPr txBox="1">
            <a:spLocks noGrp="1"/>
          </p:cNvSpPr>
          <p:nvPr>
            <p:ph type="body" idx="1"/>
          </p:nvPr>
        </p:nvSpPr>
        <p:spPr>
          <a:xfrm>
            <a:off x="545007" y="1343865"/>
            <a:ext cx="2016524" cy="1952086"/>
          </a:xfrm>
          <a:prstGeom prst="rect">
            <a:avLst/>
          </a:prstGeom>
          <a:noFill/>
          <a:ln>
            <a:noFill/>
          </a:ln>
        </p:spPr>
        <p:txBody>
          <a:bodyPr spcFirstLastPara="1" wrap="square" lIns="91425" tIns="91425" rIns="91425" bIns="91425" anchor="t" anchorCtr="0">
            <a:noAutofit/>
          </a:bodyPr>
          <a:lstStyle/>
          <a:p>
            <a:r>
              <a:rPr lang="en-US" sz="2000" dirty="0"/>
              <a:t>What makes this different?</a:t>
            </a:r>
          </a:p>
          <a:p>
            <a:endParaRPr lang="en" sz="2000" dirty="0"/>
          </a:p>
          <a:p>
            <a:pPr marL="0" indent="0">
              <a:buFont typeface="Arial"/>
            </a:pPr>
            <a:endParaRPr lang="en" sz="2000" dirty="0"/>
          </a:p>
        </p:txBody>
      </p:sp>
      <p:sp>
        <p:nvSpPr>
          <p:cNvPr id="2" name="Text Placeholder 1">
            <a:extLst>
              <a:ext uri="{FF2B5EF4-FFF2-40B4-BE49-F238E27FC236}">
                <a16:creationId xmlns:a16="http://schemas.microsoft.com/office/drawing/2014/main" id="{214287E9-5833-46DC-8E61-66E1BB320773}"/>
              </a:ext>
            </a:extLst>
          </p:cNvPr>
          <p:cNvSpPr>
            <a:spLocks noGrp="1"/>
          </p:cNvSpPr>
          <p:nvPr>
            <p:ph type="body" idx="2"/>
          </p:nvPr>
        </p:nvSpPr>
        <p:spPr/>
        <p:txBody>
          <a:bodyPr/>
          <a:lstStyle/>
          <a:p>
            <a:pPr marL="233363" indent="-4763"/>
            <a:r>
              <a:rPr lang="en-US" sz="2600" dirty="0">
                <a:solidFill>
                  <a:schemeClr val="bg1"/>
                </a:solidFill>
              </a:rPr>
              <a:t>An integrated platform of big data, machine learning, and scalable horsepower means we can go </a:t>
            </a:r>
            <a:r>
              <a:rPr lang="en-US" sz="2600" b="1" dirty="0">
                <a:solidFill>
                  <a:schemeClr val="bg1"/>
                </a:solidFill>
              </a:rPr>
              <a:t>deeper</a:t>
            </a:r>
            <a:r>
              <a:rPr lang="en-US" sz="2600" dirty="0">
                <a:solidFill>
                  <a:schemeClr val="bg1"/>
                </a:solidFill>
              </a:rPr>
              <a:t>, </a:t>
            </a:r>
            <a:r>
              <a:rPr lang="en-US" sz="2600" b="1" dirty="0">
                <a:solidFill>
                  <a:schemeClr val="bg1"/>
                </a:solidFill>
              </a:rPr>
              <a:t>faster</a:t>
            </a:r>
            <a:r>
              <a:rPr lang="en-US" sz="2600" dirty="0">
                <a:solidFill>
                  <a:schemeClr val="bg1"/>
                </a:solidFill>
              </a:rPr>
              <a:t>, and </a:t>
            </a:r>
            <a:r>
              <a:rPr lang="en-US" sz="2600" b="1" dirty="0">
                <a:solidFill>
                  <a:schemeClr val="bg1"/>
                </a:solidFill>
              </a:rPr>
              <a:t>more tailored </a:t>
            </a:r>
            <a:r>
              <a:rPr lang="en-US" sz="2600" dirty="0">
                <a:solidFill>
                  <a:schemeClr val="bg1"/>
                </a:solidFill>
              </a:rPr>
              <a:t>to our needs than ever before.</a:t>
            </a:r>
          </a:p>
          <a:p>
            <a:endParaRPr lang="en-US" sz="1200" dirty="0"/>
          </a:p>
          <a:p>
            <a:endParaRPr lang="en-US" sz="1200" dirty="0"/>
          </a:p>
          <a:p>
            <a:endParaRPr lang="en" sz="1200" dirty="0"/>
          </a:p>
          <a:p>
            <a:endParaRPr lang="en-US" sz="1200" dirty="0"/>
          </a:p>
        </p:txBody>
      </p:sp>
    </p:spTree>
    <p:extLst>
      <p:ext uri="{BB962C8B-B14F-4D97-AF65-F5344CB8AC3E}">
        <p14:creationId xmlns:p14="http://schemas.microsoft.com/office/powerpoint/2010/main" val="204865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9000"/>
              <a:buFont typeface="Arial"/>
              <a:buNone/>
            </a:pPr>
            <a:r>
              <a:rPr lang="en" sz="9000" i="0" u="none" strike="noStrike" cap="none" dirty="0">
                <a:solidFill>
                  <a:schemeClr val="lt1"/>
                </a:solidFill>
              </a:rPr>
              <a:t>3</a:t>
            </a:r>
            <a:endParaRPr sz="9000" i="0" u="none" strike="noStrike" cap="none" dirty="0">
              <a:solidFill>
                <a:schemeClr val="lt1"/>
              </a:solidFill>
            </a:endParaRPr>
          </a:p>
        </p:txBody>
      </p:sp>
      <p:sp>
        <p:nvSpPr>
          <p:cNvPr id="783" name="Shape 783"/>
          <p:cNvSpPr txBox="1">
            <a:spLocks noGrp="1"/>
          </p:cNvSpPr>
          <p:nvPr>
            <p:ph type="body" idx="2"/>
          </p:nvPr>
        </p:nvSpPr>
        <p:spPr>
          <a:xfrm>
            <a:off x="2907791" y="1583636"/>
            <a:ext cx="4552744" cy="25220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i="0" u="none" strike="noStrike" cap="none" dirty="0">
                <a:solidFill>
                  <a:schemeClr val="lt1"/>
                </a:solidFill>
              </a:rPr>
              <a:t>Predictin</a:t>
            </a:r>
            <a:r>
              <a:rPr lang="en-US" dirty="0"/>
              <a:t>g Demand</a:t>
            </a:r>
          </a:p>
          <a:p>
            <a:pPr marL="0" marR="0" lvl="0" indent="0" algn="l" rtl="0">
              <a:lnSpc>
                <a:spcPct val="100000"/>
              </a:lnSpc>
              <a:spcBef>
                <a:spcPts val="0"/>
              </a:spcBef>
              <a:spcAft>
                <a:spcPts val="0"/>
              </a:spcAft>
              <a:buClr>
                <a:schemeClr val="lt1"/>
              </a:buClr>
              <a:buSzPts val="3000"/>
              <a:buFont typeface="Arial"/>
              <a:buNone/>
            </a:pPr>
            <a:r>
              <a:rPr lang="en-US" sz="1400" i="1" u="none" strike="noStrike" cap="none" dirty="0">
                <a:solidFill>
                  <a:schemeClr val="lt1"/>
                </a:solidFill>
              </a:rPr>
              <a:t>Let’s Get Technical, Technical</a:t>
            </a:r>
            <a:endParaRPr sz="1400" i="1" u="none" strike="noStrike" cap="none" dirty="0">
              <a:solidFill>
                <a:schemeClr val="lt1"/>
              </a:solidFill>
            </a:endParaRPr>
          </a:p>
        </p:txBody>
      </p:sp>
    </p:spTree>
    <p:extLst>
      <p:ext uri="{BB962C8B-B14F-4D97-AF65-F5344CB8AC3E}">
        <p14:creationId xmlns:p14="http://schemas.microsoft.com/office/powerpoint/2010/main" val="218262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3000" i="0" u="none" strike="noStrike" cap="none" dirty="0">
                <a:solidFill>
                  <a:schemeClr val="dk2"/>
                </a:solidFill>
              </a:rPr>
              <a:t>Google Cloud Platform Made it Possible!</a:t>
            </a:r>
            <a:endParaRPr sz="3000" i="0" u="none" strike="noStrike" cap="none" dirty="0">
              <a:solidFill>
                <a:schemeClr val="dk2"/>
              </a:solidFill>
            </a:endParaRPr>
          </a:p>
        </p:txBody>
      </p:sp>
      <p:sp>
        <p:nvSpPr>
          <p:cNvPr id="362" name="Shape 362"/>
          <p:cNvSpPr txBox="1">
            <a:spLocks noGrp="1"/>
          </p:cNvSpPr>
          <p:nvPr>
            <p:ph type="body" idx="1"/>
          </p:nvPr>
        </p:nvSpPr>
        <p:spPr>
          <a:xfrm>
            <a:off x="325839" y="1407713"/>
            <a:ext cx="2386584"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600" i="0" u="none" strike="noStrike" cap="none" dirty="0">
                <a:solidFill>
                  <a:schemeClr val="accent1"/>
                </a:solidFill>
              </a:rPr>
              <a:t>Robust Ecosystem</a:t>
            </a:r>
            <a:endParaRPr sz="1600" dirty="0"/>
          </a:p>
          <a:p>
            <a:pPr marL="0" marR="0" lvl="0" indent="0" algn="l" rtl="0">
              <a:lnSpc>
                <a:spcPct val="114000"/>
              </a:lnSpc>
              <a:spcBef>
                <a:spcPts val="1000"/>
              </a:spcBef>
              <a:spcAft>
                <a:spcPts val="0"/>
              </a:spcAft>
              <a:buClr>
                <a:schemeClr val="dk2"/>
              </a:buClr>
              <a:buSzPts val="1400"/>
              <a:buFont typeface="Arial"/>
              <a:buNone/>
            </a:pPr>
            <a:r>
              <a:rPr lang="en-US" sz="1400" b="1" i="0" u="none" strike="noStrike" cap="none" dirty="0">
                <a:solidFill>
                  <a:schemeClr val="dk2"/>
                </a:solidFill>
              </a:rPr>
              <a:t>Everything we needed</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Big Data platform</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TensorFlow / CloudML</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Kubernetes</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Cloud Storage</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High Performance</a:t>
            </a:r>
          </a:p>
          <a:p>
            <a:pPr marL="285750" marR="0" lvl="0" indent="-285750" algn="l" rtl="0">
              <a:lnSpc>
                <a:spcPct val="100000"/>
              </a:lnSpc>
              <a:spcBef>
                <a:spcPts val="1000"/>
              </a:spcBef>
              <a:spcAft>
                <a:spcPts val="0"/>
              </a:spcAft>
              <a:buClr>
                <a:schemeClr val="dk2"/>
              </a:buClr>
              <a:buSzPts val="1400"/>
              <a:buFont typeface="Arial" panose="020B0604020202020204" pitchFamily="34" charset="0"/>
              <a:buChar char="•"/>
            </a:pPr>
            <a:r>
              <a:rPr lang="en-US" dirty="0"/>
              <a:t>Low Cost</a:t>
            </a:r>
          </a:p>
          <a:p>
            <a:pPr marL="285750" marR="0" lvl="0" indent="-285750" algn="l" rtl="0">
              <a:lnSpc>
                <a:spcPct val="114000"/>
              </a:lnSpc>
              <a:spcBef>
                <a:spcPts val="1000"/>
              </a:spcBef>
              <a:spcAft>
                <a:spcPts val="0"/>
              </a:spcAft>
              <a:buClr>
                <a:schemeClr val="dk2"/>
              </a:buClr>
              <a:buSzPts val="1400"/>
              <a:buFont typeface="Arial" panose="020B0604020202020204" pitchFamily="34" charset="0"/>
              <a:buChar char="•"/>
            </a:pPr>
            <a:endParaRPr dirty="0"/>
          </a:p>
        </p:txBody>
      </p:sp>
      <p:grpSp>
        <p:nvGrpSpPr>
          <p:cNvPr id="13" name="Group 12">
            <a:extLst>
              <a:ext uri="{FF2B5EF4-FFF2-40B4-BE49-F238E27FC236}">
                <a16:creationId xmlns:a16="http://schemas.microsoft.com/office/drawing/2014/main" id="{C9FE541D-A5D9-4FE3-ABBB-E5CCFD82EAAA}"/>
              </a:ext>
            </a:extLst>
          </p:cNvPr>
          <p:cNvGrpSpPr/>
          <p:nvPr/>
        </p:nvGrpSpPr>
        <p:grpSpPr>
          <a:xfrm>
            <a:off x="3271036" y="1847863"/>
            <a:ext cx="5399745" cy="2027740"/>
            <a:chOff x="3316721" y="1741928"/>
            <a:chExt cx="4350340" cy="1633662"/>
          </a:xfrm>
        </p:grpSpPr>
        <p:grpSp>
          <p:nvGrpSpPr>
            <p:cNvPr id="2" name="Group 1">
              <a:extLst>
                <a:ext uri="{FF2B5EF4-FFF2-40B4-BE49-F238E27FC236}">
                  <a16:creationId xmlns:a16="http://schemas.microsoft.com/office/drawing/2014/main" id="{063E2E34-2119-4520-8301-BE0B4F98A721}"/>
                </a:ext>
              </a:extLst>
            </p:cNvPr>
            <p:cNvGrpSpPr/>
            <p:nvPr/>
          </p:nvGrpSpPr>
          <p:grpSpPr>
            <a:xfrm>
              <a:off x="3316721" y="1741928"/>
              <a:ext cx="599100" cy="749002"/>
              <a:chOff x="4272450" y="2197249"/>
              <a:chExt cx="599100" cy="749002"/>
            </a:xfrm>
          </p:grpSpPr>
          <p:sp>
            <p:nvSpPr>
              <p:cNvPr id="24" name="Shape 329">
                <a:extLst>
                  <a:ext uri="{FF2B5EF4-FFF2-40B4-BE49-F238E27FC236}">
                    <a16:creationId xmlns:a16="http://schemas.microsoft.com/office/drawing/2014/main" id="{707A6372-85E2-42E5-9992-59B0F4B721E7}"/>
                  </a:ext>
                </a:extLst>
              </p:cNvPr>
              <p:cNvSpPr txBox="1"/>
              <p:nvPr/>
            </p:nvSpPr>
            <p:spPr>
              <a:xfrm>
                <a:off x="4272450" y="2696051"/>
                <a:ext cx="5991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BigQuery</a:t>
                </a:r>
              </a:p>
            </p:txBody>
          </p:sp>
          <p:pic>
            <p:nvPicPr>
              <p:cNvPr id="25" name="Shape 337" descr="BigQuery_256px.png">
                <a:extLst>
                  <a:ext uri="{FF2B5EF4-FFF2-40B4-BE49-F238E27FC236}">
                    <a16:creationId xmlns:a16="http://schemas.microsoft.com/office/drawing/2014/main" id="{AF8A95E7-3067-40DF-9984-736E17ABAE95}"/>
                  </a:ext>
                </a:extLst>
              </p:cNvPr>
              <p:cNvPicPr preferRelativeResize="0"/>
              <p:nvPr/>
            </p:nvPicPr>
            <p:blipFill rotWithShape="1">
              <a:blip r:embed="rId3">
                <a:alphaModFix/>
              </a:blip>
              <a:srcRect t="5092" b="5092"/>
              <a:stretch/>
            </p:blipFill>
            <p:spPr>
              <a:xfrm>
                <a:off x="4305817" y="2197249"/>
                <a:ext cx="530400" cy="476400"/>
              </a:xfrm>
              <a:prstGeom prst="rect">
                <a:avLst/>
              </a:prstGeom>
              <a:noFill/>
              <a:ln>
                <a:noFill/>
              </a:ln>
            </p:spPr>
          </p:pic>
        </p:grpSp>
        <p:grpSp>
          <p:nvGrpSpPr>
            <p:cNvPr id="3" name="Group 2">
              <a:extLst>
                <a:ext uri="{FF2B5EF4-FFF2-40B4-BE49-F238E27FC236}">
                  <a16:creationId xmlns:a16="http://schemas.microsoft.com/office/drawing/2014/main" id="{B3C3D371-529B-48A1-9E30-D38BC1882452}"/>
                </a:ext>
              </a:extLst>
            </p:cNvPr>
            <p:cNvGrpSpPr/>
            <p:nvPr/>
          </p:nvGrpSpPr>
          <p:grpSpPr>
            <a:xfrm>
              <a:off x="4271336" y="1741928"/>
              <a:ext cx="599100" cy="745616"/>
              <a:chOff x="4272450" y="2198942"/>
              <a:chExt cx="599100" cy="745616"/>
            </a:xfrm>
          </p:grpSpPr>
          <p:sp>
            <p:nvSpPr>
              <p:cNvPr id="27" name="Shape 364">
                <a:extLst>
                  <a:ext uri="{FF2B5EF4-FFF2-40B4-BE49-F238E27FC236}">
                    <a16:creationId xmlns:a16="http://schemas.microsoft.com/office/drawing/2014/main" id="{44A4A85E-A9D8-43BF-A286-51822E4880F8}"/>
                  </a:ext>
                </a:extLst>
              </p:cNvPr>
              <p:cNvSpPr txBox="1"/>
              <p:nvPr/>
            </p:nvSpPr>
            <p:spPr>
              <a:xfrm>
                <a:off x="4272450" y="2694358"/>
                <a:ext cx="5991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Storage</a:t>
                </a:r>
              </a:p>
            </p:txBody>
          </p:sp>
          <p:pic>
            <p:nvPicPr>
              <p:cNvPr id="28" name="Shape 369" descr="Cloud-Storage_256px.png">
                <a:extLst>
                  <a:ext uri="{FF2B5EF4-FFF2-40B4-BE49-F238E27FC236}">
                    <a16:creationId xmlns:a16="http://schemas.microsoft.com/office/drawing/2014/main" id="{9571779A-5DCC-4E0F-BC59-4587A734A455}"/>
                  </a:ext>
                </a:extLst>
              </p:cNvPr>
              <p:cNvPicPr preferRelativeResize="0"/>
              <p:nvPr/>
            </p:nvPicPr>
            <p:blipFill rotWithShape="1">
              <a:blip r:embed="rId4">
                <a:alphaModFix/>
              </a:blip>
              <a:srcRect t="5092" b="5092"/>
              <a:stretch/>
            </p:blipFill>
            <p:spPr>
              <a:xfrm>
                <a:off x="4305817" y="2198942"/>
                <a:ext cx="530400" cy="476400"/>
              </a:xfrm>
              <a:prstGeom prst="rect">
                <a:avLst/>
              </a:prstGeom>
              <a:noFill/>
              <a:ln>
                <a:noFill/>
              </a:ln>
            </p:spPr>
          </p:pic>
        </p:grpSp>
        <p:grpSp>
          <p:nvGrpSpPr>
            <p:cNvPr id="4" name="Group 3">
              <a:extLst>
                <a:ext uri="{FF2B5EF4-FFF2-40B4-BE49-F238E27FC236}">
                  <a16:creationId xmlns:a16="http://schemas.microsoft.com/office/drawing/2014/main" id="{F44C2773-C54C-4D9D-B528-DC3FACB64E25}"/>
                </a:ext>
              </a:extLst>
            </p:cNvPr>
            <p:cNvGrpSpPr/>
            <p:nvPr/>
          </p:nvGrpSpPr>
          <p:grpSpPr>
            <a:xfrm>
              <a:off x="5087063" y="1741928"/>
              <a:ext cx="889500" cy="749706"/>
              <a:chOff x="4127250" y="2196897"/>
              <a:chExt cx="889500" cy="749706"/>
            </a:xfrm>
          </p:grpSpPr>
          <p:sp>
            <p:nvSpPr>
              <p:cNvPr id="30" name="Shape 376">
                <a:extLst>
                  <a:ext uri="{FF2B5EF4-FFF2-40B4-BE49-F238E27FC236}">
                    <a16:creationId xmlns:a16="http://schemas.microsoft.com/office/drawing/2014/main" id="{5C1D8C62-2AA5-4442-851D-D5F78C86F223}"/>
                  </a:ext>
                </a:extLst>
              </p:cNvPr>
              <p:cNvSpPr txBox="1"/>
              <p:nvPr/>
            </p:nvSpPr>
            <p:spPr>
              <a:xfrm>
                <a:off x="4127250" y="2696403"/>
                <a:ext cx="8895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Machine Learning</a:t>
                </a:r>
              </a:p>
            </p:txBody>
          </p:sp>
          <p:pic>
            <p:nvPicPr>
              <p:cNvPr id="31" name="Shape 380" descr="Cloud-Machine-Learning_256px.png">
                <a:extLst>
                  <a:ext uri="{FF2B5EF4-FFF2-40B4-BE49-F238E27FC236}">
                    <a16:creationId xmlns:a16="http://schemas.microsoft.com/office/drawing/2014/main" id="{A37F10E4-8336-489B-B216-DEC9BBE6B0CC}"/>
                  </a:ext>
                </a:extLst>
              </p:cNvPr>
              <p:cNvPicPr preferRelativeResize="0"/>
              <p:nvPr/>
            </p:nvPicPr>
            <p:blipFill rotWithShape="1">
              <a:blip r:embed="rId5">
                <a:alphaModFix/>
              </a:blip>
              <a:srcRect t="5092" b="5092"/>
              <a:stretch/>
            </p:blipFill>
            <p:spPr>
              <a:xfrm>
                <a:off x="4305014" y="2196897"/>
                <a:ext cx="530400" cy="476400"/>
              </a:xfrm>
              <a:prstGeom prst="rect">
                <a:avLst/>
              </a:prstGeom>
              <a:noFill/>
              <a:ln>
                <a:noFill/>
              </a:ln>
            </p:spPr>
          </p:pic>
        </p:grpSp>
        <p:grpSp>
          <p:nvGrpSpPr>
            <p:cNvPr id="5" name="Group 4">
              <a:extLst>
                <a:ext uri="{FF2B5EF4-FFF2-40B4-BE49-F238E27FC236}">
                  <a16:creationId xmlns:a16="http://schemas.microsoft.com/office/drawing/2014/main" id="{C5F4F509-2CEC-4EE0-9CE1-4793EF3A6F83}"/>
                </a:ext>
              </a:extLst>
            </p:cNvPr>
            <p:cNvGrpSpPr/>
            <p:nvPr/>
          </p:nvGrpSpPr>
          <p:grpSpPr>
            <a:xfrm>
              <a:off x="6100589" y="1741928"/>
              <a:ext cx="681300" cy="748302"/>
              <a:chOff x="4231350" y="2197599"/>
              <a:chExt cx="681300" cy="748302"/>
            </a:xfrm>
          </p:grpSpPr>
          <p:sp>
            <p:nvSpPr>
              <p:cNvPr id="33" name="Shape 396">
                <a:extLst>
                  <a:ext uri="{FF2B5EF4-FFF2-40B4-BE49-F238E27FC236}">
                    <a16:creationId xmlns:a16="http://schemas.microsoft.com/office/drawing/2014/main" id="{8F7479E0-77BC-4524-A7D9-FC1D542114C5}"/>
                  </a:ext>
                </a:extLst>
              </p:cNvPr>
              <p:cNvSpPr txBox="1"/>
              <p:nvPr/>
            </p:nvSpPr>
            <p:spPr>
              <a:xfrm>
                <a:off x="4231350" y="2695701"/>
                <a:ext cx="6813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Stackdriver</a:t>
                </a:r>
              </a:p>
            </p:txBody>
          </p:sp>
          <p:pic>
            <p:nvPicPr>
              <p:cNvPr id="34" name="Shape 404" descr="Stackdriver_256px.png">
                <a:extLst>
                  <a:ext uri="{FF2B5EF4-FFF2-40B4-BE49-F238E27FC236}">
                    <a16:creationId xmlns:a16="http://schemas.microsoft.com/office/drawing/2014/main" id="{B471783F-B436-4764-8AE6-07DD01A4F472}"/>
                  </a:ext>
                </a:extLst>
              </p:cNvPr>
              <p:cNvPicPr preferRelativeResize="0"/>
              <p:nvPr/>
            </p:nvPicPr>
            <p:blipFill rotWithShape="1">
              <a:blip r:embed="rId6">
                <a:alphaModFix/>
              </a:blip>
              <a:srcRect t="5092" b="5092"/>
              <a:stretch/>
            </p:blipFill>
            <p:spPr>
              <a:xfrm>
                <a:off x="4301120" y="2197599"/>
                <a:ext cx="530400" cy="476400"/>
              </a:xfrm>
              <a:prstGeom prst="rect">
                <a:avLst/>
              </a:prstGeom>
              <a:noFill/>
              <a:ln>
                <a:noFill/>
              </a:ln>
            </p:spPr>
          </p:pic>
        </p:grpSp>
        <p:grpSp>
          <p:nvGrpSpPr>
            <p:cNvPr id="6" name="Group 5">
              <a:extLst>
                <a:ext uri="{FF2B5EF4-FFF2-40B4-BE49-F238E27FC236}">
                  <a16:creationId xmlns:a16="http://schemas.microsoft.com/office/drawing/2014/main" id="{295DD23C-12C7-4A73-81A3-76E319950549}"/>
                </a:ext>
              </a:extLst>
            </p:cNvPr>
            <p:cNvGrpSpPr/>
            <p:nvPr/>
          </p:nvGrpSpPr>
          <p:grpSpPr>
            <a:xfrm>
              <a:off x="7067961" y="1741928"/>
              <a:ext cx="599100" cy="743854"/>
              <a:chOff x="4272450" y="2199823"/>
              <a:chExt cx="599100" cy="743854"/>
            </a:xfrm>
          </p:grpSpPr>
          <p:sp>
            <p:nvSpPr>
              <p:cNvPr id="36" name="Shape 438">
                <a:extLst>
                  <a:ext uri="{FF2B5EF4-FFF2-40B4-BE49-F238E27FC236}">
                    <a16:creationId xmlns:a16="http://schemas.microsoft.com/office/drawing/2014/main" id="{B4BBF833-F672-4447-A7AF-A9C6366F5CC2}"/>
                  </a:ext>
                </a:extLst>
              </p:cNvPr>
              <p:cNvSpPr txBox="1"/>
              <p:nvPr/>
            </p:nvSpPr>
            <p:spPr>
              <a:xfrm>
                <a:off x="4272450" y="2693477"/>
                <a:ext cx="5991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Shell</a:t>
                </a:r>
              </a:p>
            </p:txBody>
          </p:sp>
          <p:pic>
            <p:nvPicPr>
              <p:cNvPr id="37" name="Shape 441" descr="Generic-GCP_256px.png">
                <a:extLst>
                  <a:ext uri="{FF2B5EF4-FFF2-40B4-BE49-F238E27FC236}">
                    <a16:creationId xmlns:a16="http://schemas.microsoft.com/office/drawing/2014/main" id="{AE4C9973-ED7A-4288-BDF2-11ABF976FB17}"/>
                  </a:ext>
                </a:extLst>
              </p:cNvPr>
              <p:cNvPicPr preferRelativeResize="0"/>
              <p:nvPr/>
            </p:nvPicPr>
            <p:blipFill rotWithShape="1">
              <a:blip r:embed="rId7">
                <a:alphaModFix/>
              </a:blip>
              <a:srcRect t="5092" b="5092"/>
              <a:stretch/>
            </p:blipFill>
            <p:spPr>
              <a:xfrm>
                <a:off x="4306326" y="2199823"/>
                <a:ext cx="530400" cy="476400"/>
              </a:xfrm>
              <a:prstGeom prst="rect">
                <a:avLst/>
              </a:prstGeom>
              <a:noFill/>
              <a:ln>
                <a:noFill/>
              </a:ln>
            </p:spPr>
          </p:pic>
        </p:grpSp>
        <p:grpSp>
          <p:nvGrpSpPr>
            <p:cNvPr id="7" name="Group 6">
              <a:extLst>
                <a:ext uri="{FF2B5EF4-FFF2-40B4-BE49-F238E27FC236}">
                  <a16:creationId xmlns:a16="http://schemas.microsoft.com/office/drawing/2014/main" id="{F551995B-D3AC-42C0-9BF2-4670411A3A9F}"/>
                </a:ext>
              </a:extLst>
            </p:cNvPr>
            <p:cNvGrpSpPr/>
            <p:nvPr/>
          </p:nvGrpSpPr>
          <p:grpSpPr>
            <a:xfrm>
              <a:off x="3801896" y="2601777"/>
              <a:ext cx="599100" cy="749707"/>
              <a:chOff x="4272450" y="2196897"/>
              <a:chExt cx="599100" cy="749707"/>
            </a:xfrm>
          </p:grpSpPr>
          <p:sp>
            <p:nvSpPr>
              <p:cNvPr id="39" name="Shape 417">
                <a:extLst>
                  <a:ext uri="{FF2B5EF4-FFF2-40B4-BE49-F238E27FC236}">
                    <a16:creationId xmlns:a16="http://schemas.microsoft.com/office/drawing/2014/main" id="{0B61D8A4-E28A-4FED-A235-1E1EAF694F85}"/>
                  </a:ext>
                </a:extLst>
              </p:cNvPr>
              <p:cNvSpPr txBox="1"/>
              <p:nvPr/>
            </p:nvSpPr>
            <p:spPr>
              <a:xfrm>
                <a:off x="4272450" y="2696404"/>
                <a:ext cx="599100"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SDK</a:t>
                </a:r>
              </a:p>
            </p:txBody>
          </p:sp>
          <p:pic>
            <p:nvPicPr>
              <p:cNvPr id="40" name="Shape 424" descr="Generic-GCP_256px.png">
                <a:extLst>
                  <a:ext uri="{FF2B5EF4-FFF2-40B4-BE49-F238E27FC236}">
                    <a16:creationId xmlns:a16="http://schemas.microsoft.com/office/drawing/2014/main" id="{162B9807-C01A-4032-9DB2-18E6B9602B47}"/>
                  </a:ext>
                </a:extLst>
              </p:cNvPr>
              <p:cNvPicPr preferRelativeResize="0"/>
              <p:nvPr/>
            </p:nvPicPr>
            <p:blipFill rotWithShape="1">
              <a:blip r:embed="rId7">
                <a:alphaModFix/>
              </a:blip>
              <a:srcRect t="5092" b="5092"/>
              <a:stretch/>
            </p:blipFill>
            <p:spPr>
              <a:xfrm>
                <a:off x="4310175" y="2196897"/>
                <a:ext cx="530400" cy="476400"/>
              </a:xfrm>
              <a:prstGeom prst="rect">
                <a:avLst/>
              </a:prstGeom>
              <a:noFill/>
              <a:ln>
                <a:noFill/>
              </a:ln>
            </p:spPr>
          </p:pic>
        </p:grpSp>
        <p:pic>
          <p:nvPicPr>
            <p:cNvPr id="2050" name="Picture 2" descr="Image result for tensorflow icon">
              <a:extLst>
                <a:ext uri="{FF2B5EF4-FFF2-40B4-BE49-F238E27FC236}">
                  <a16:creationId xmlns:a16="http://schemas.microsoft.com/office/drawing/2014/main" id="{6C4DEECB-DF93-4BF3-AFCE-9A3A8EC47E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2368" y="2601777"/>
              <a:ext cx="462608" cy="4948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ython icon">
              <a:extLst>
                <a:ext uri="{FF2B5EF4-FFF2-40B4-BE49-F238E27FC236}">
                  <a16:creationId xmlns:a16="http://schemas.microsoft.com/office/drawing/2014/main" id="{0898F0C5-9D57-4AD7-B820-E3A729FD1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8558" y="2601777"/>
              <a:ext cx="1165660" cy="5828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E0AD7C0-2083-4884-865A-945810D407B4}"/>
                </a:ext>
              </a:extLst>
            </p:cNvPr>
            <p:cNvGrpSpPr/>
            <p:nvPr/>
          </p:nvGrpSpPr>
          <p:grpSpPr>
            <a:xfrm>
              <a:off x="6631502" y="2567055"/>
              <a:ext cx="644804" cy="808535"/>
              <a:chOff x="7214507" y="2838344"/>
              <a:chExt cx="643133" cy="808535"/>
            </a:xfrm>
          </p:grpSpPr>
          <p:sp>
            <p:nvSpPr>
              <p:cNvPr id="48" name="Shape 438">
                <a:extLst>
                  <a:ext uri="{FF2B5EF4-FFF2-40B4-BE49-F238E27FC236}">
                    <a16:creationId xmlns:a16="http://schemas.microsoft.com/office/drawing/2014/main" id="{46837ABA-FC9F-480F-91AB-C2DE265B2087}"/>
                  </a:ext>
                </a:extLst>
              </p:cNvPr>
              <p:cNvSpPr txBox="1"/>
              <p:nvPr/>
            </p:nvSpPr>
            <p:spPr>
              <a:xfrm>
                <a:off x="7214507" y="3396679"/>
                <a:ext cx="643133" cy="250200"/>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Kubernetes</a:t>
                </a:r>
              </a:p>
            </p:txBody>
          </p:sp>
          <p:pic>
            <p:nvPicPr>
              <p:cNvPr id="2058" name="Picture 10" descr="Image result for kubernetes icon">
                <a:extLst>
                  <a:ext uri="{FF2B5EF4-FFF2-40B4-BE49-F238E27FC236}">
                    <a16:creationId xmlns:a16="http://schemas.microsoft.com/office/drawing/2014/main" id="{7603E0C4-FBC5-4612-B743-8365566101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0910" y="2838344"/>
                <a:ext cx="576343" cy="57634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640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6" name="Rectangle 5">
            <a:extLst>
              <a:ext uri="{FF2B5EF4-FFF2-40B4-BE49-F238E27FC236}">
                <a16:creationId xmlns:a16="http://schemas.microsoft.com/office/drawing/2014/main" id="{923A6509-9AE5-4624-BD44-7AB4DE826F1F}"/>
              </a:ext>
            </a:extLst>
          </p:cNvPr>
          <p:cNvSpPr/>
          <p:nvPr/>
        </p:nvSpPr>
        <p:spPr>
          <a:xfrm>
            <a:off x="356616" y="1550241"/>
            <a:ext cx="2210971" cy="5147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0102998-9248-47C3-814F-E035AC64DD37}"/>
              </a:ext>
            </a:extLst>
          </p:cNvPr>
          <p:cNvSpPr/>
          <p:nvPr/>
        </p:nvSpPr>
        <p:spPr>
          <a:xfrm>
            <a:off x="3196766" y="1550241"/>
            <a:ext cx="2210971" cy="5147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1204EA6-63DC-4A0D-85DD-A5744D36CB25}"/>
              </a:ext>
            </a:extLst>
          </p:cNvPr>
          <p:cNvSpPr/>
          <p:nvPr/>
        </p:nvSpPr>
        <p:spPr>
          <a:xfrm>
            <a:off x="6005012" y="1550241"/>
            <a:ext cx="2210971" cy="514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Shape 325"/>
          <p:cNvSpPr txBox="1">
            <a:spLocks noGrp="1"/>
          </p:cNvSpPr>
          <p:nvPr>
            <p:ph type="body" idx="1"/>
          </p:nvPr>
        </p:nvSpPr>
        <p:spPr>
          <a:xfrm>
            <a:off x="356616" y="1483628"/>
            <a:ext cx="2253360" cy="2852201"/>
          </a:xfrm>
          <a:prstGeom prst="rect">
            <a:avLst/>
          </a:prstGeom>
          <a:noFill/>
          <a:ln>
            <a:noFill/>
          </a:ln>
        </p:spPr>
        <p:txBody>
          <a:bodyPr spcFirstLastPara="1" wrap="square" lIns="91425" tIns="91425" rIns="91425" bIns="91425" anchor="t" anchorCtr="0">
            <a:noAutofit/>
          </a:bodyPr>
          <a:lstStyle/>
          <a:p>
            <a:pPr marL="0" lvl="2" indent="0">
              <a:spcBef>
                <a:spcPts val="0"/>
              </a:spcBef>
            </a:pPr>
            <a:r>
              <a:rPr lang="en" dirty="0">
                <a:solidFill>
                  <a:schemeClr val="bg1"/>
                </a:solidFill>
              </a:rPr>
              <a:t>Data</a:t>
            </a:r>
            <a:br>
              <a:rPr lang="en" dirty="0">
                <a:solidFill>
                  <a:schemeClr val="bg1"/>
                </a:solidFill>
              </a:rPr>
            </a:br>
            <a:r>
              <a:rPr lang="en" dirty="0">
                <a:solidFill>
                  <a:schemeClr val="bg1"/>
                </a:solidFill>
              </a:rPr>
              <a:t>Availability</a:t>
            </a:r>
            <a:endParaRPr dirty="0">
              <a:solidFill>
                <a:schemeClr val="bg1"/>
              </a:solidFill>
            </a:endParaRPr>
          </a:p>
          <a:p>
            <a:pPr marL="0" indent="0">
              <a:spcBef>
                <a:spcPts val="1000"/>
              </a:spcBef>
            </a:pPr>
            <a:r>
              <a:rPr lang="en" sz="1300" dirty="0">
                <a:solidFill>
                  <a:srgbClr val="414141"/>
                </a:solidFill>
              </a:rPr>
              <a:t>Actuals that are easily available and processed are incorrect – meters fail during major events.</a:t>
            </a:r>
          </a:p>
          <a:p>
            <a:pPr marL="0" indent="0">
              <a:spcBef>
                <a:spcPts val="1000"/>
              </a:spcBef>
            </a:pPr>
            <a:r>
              <a:rPr lang="en" sz="1300" dirty="0">
                <a:solidFill>
                  <a:srgbClr val="414141"/>
                </a:solidFill>
              </a:rPr>
              <a:t>Historical forecasts are available on the </a:t>
            </a:r>
            <a:r>
              <a:rPr lang="en" sz="1300" b="1" dirty="0">
                <a:solidFill>
                  <a:srgbClr val="414141"/>
                </a:solidFill>
              </a:rPr>
              <a:t>NOAA website</a:t>
            </a:r>
            <a:r>
              <a:rPr lang="en" sz="1300" dirty="0">
                <a:solidFill>
                  <a:srgbClr val="414141"/>
                </a:solidFill>
              </a:rPr>
              <a:t>, </a:t>
            </a:r>
            <a:r>
              <a:rPr lang="en-US" sz="1300" dirty="0">
                <a:solidFill>
                  <a:srgbClr val="414141"/>
                </a:solidFill>
              </a:rPr>
              <a:t>but require processing</a:t>
            </a:r>
            <a:endParaRPr lang="en" sz="1300" dirty="0">
              <a:solidFill>
                <a:srgbClr val="414141"/>
              </a:solidFill>
            </a:endParaRPr>
          </a:p>
        </p:txBody>
      </p:sp>
      <p:sp>
        <p:nvSpPr>
          <p:cNvPr id="326" name="Shape 326"/>
          <p:cNvSpPr txBox="1">
            <a:spLocks noGrp="1"/>
          </p:cNvSpPr>
          <p:nvPr>
            <p:ph type="body" idx="2"/>
          </p:nvPr>
        </p:nvSpPr>
        <p:spPr>
          <a:xfrm>
            <a:off x="3184654" y="1483629"/>
            <a:ext cx="2410747" cy="2743200"/>
          </a:xfrm>
          <a:prstGeom prst="rect">
            <a:avLst/>
          </a:prstGeom>
          <a:noFill/>
          <a:ln>
            <a:noFill/>
          </a:ln>
        </p:spPr>
        <p:txBody>
          <a:bodyPr spcFirstLastPara="1" wrap="square" lIns="91425" tIns="91425" rIns="91425" bIns="91425" anchor="t" anchorCtr="0">
            <a:noAutofit/>
          </a:bodyPr>
          <a:lstStyle/>
          <a:p>
            <a:pPr marL="0" lvl="2" indent="0">
              <a:spcBef>
                <a:spcPts val="0"/>
              </a:spcBef>
              <a:buFont typeface="Arial"/>
            </a:pPr>
            <a:r>
              <a:rPr lang="en-US" dirty="0">
                <a:solidFill>
                  <a:schemeClr val="bg1"/>
                </a:solidFill>
              </a:rPr>
              <a:t>File</a:t>
            </a:r>
            <a:r>
              <a:rPr lang="en-US" dirty="0"/>
              <a:t> </a:t>
            </a:r>
            <a:br>
              <a:rPr lang="en-US" dirty="0"/>
            </a:br>
            <a:r>
              <a:rPr lang="en-US" dirty="0">
                <a:solidFill>
                  <a:schemeClr val="bg1"/>
                </a:solidFill>
              </a:rPr>
              <a:t>Workflow</a:t>
            </a:r>
          </a:p>
          <a:p>
            <a:pPr marL="0" indent="0">
              <a:spcBef>
                <a:spcPts val="1000"/>
              </a:spcBef>
              <a:buFont typeface="Arial"/>
            </a:pPr>
            <a:r>
              <a:rPr lang="en-US" sz="1300" dirty="0">
                <a:solidFill>
                  <a:srgbClr val="414141"/>
                </a:solidFill>
              </a:rPr>
              <a:t>1. Generate URL from datetime</a:t>
            </a:r>
          </a:p>
          <a:p>
            <a:pPr marL="0" indent="0">
              <a:spcBef>
                <a:spcPts val="1000"/>
              </a:spcBef>
              <a:buFont typeface="Arial"/>
            </a:pPr>
            <a:r>
              <a:rPr lang="en-US" sz="1300" dirty="0">
                <a:solidFill>
                  <a:srgbClr val="414141"/>
                </a:solidFill>
              </a:rPr>
              <a:t>2. Download from NOAA</a:t>
            </a:r>
            <a:br>
              <a:rPr lang="en-US" sz="1300" dirty="0">
                <a:solidFill>
                  <a:srgbClr val="414141"/>
                </a:solidFill>
              </a:rPr>
            </a:br>
            <a:r>
              <a:rPr lang="en-US" sz="1300" dirty="0">
                <a:solidFill>
                  <a:srgbClr val="414141"/>
                </a:solidFill>
              </a:rPr>
              <a:t>Process in one of two industry-specific programs</a:t>
            </a:r>
          </a:p>
          <a:p>
            <a:pPr marL="0" indent="0">
              <a:spcBef>
                <a:spcPts val="1000"/>
              </a:spcBef>
              <a:buFont typeface="Arial"/>
            </a:pPr>
            <a:r>
              <a:rPr lang="en-US" sz="1300" dirty="0">
                <a:solidFill>
                  <a:srgbClr val="414141"/>
                </a:solidFill>
              </a:rPr>
              <a:t>3. Export to CSV</a:t>
            </a:r>
          </a:p>
          <a:p>
            <a:pPr marL="0" indent="0">
              <a:spcBef>
                <a:spcPts val="1000"/>
              </a:spcBef>
              <a:buFont typeface="Arial"/>
            </a:pPr>
            <a:r>
              <a:rPr lang="en-US" sz="1300" dirty="0">
                <a:solidFill>
                  <a:srgbClr val="414141"/>
                </a:solidFill>
              </a:rPr>
              <a:t>4. Stream records to BigQuery</a:t>
            </a:r>
          </a:p>
          <a:p>
            <a:pPr marL="0" indent="0">
              <a:spcBef>
                <a:spcPts val="1000"/>
              </a:spcBef>
              <a:buFont typeface="Arial"/>
            </a:pPr>
            <a:r>
              <a:rPr lang="en-US" sz="1300" b="1" dirty="0">
                <a:solidFill>
                  <a:srgbClr val="414141"/>
                </a:solidFill>
              </a:rPr>
              <a:t>24 files per day x 10 years = 150B records total</a:t>
            </a:r>
          </a:p>
        </p:txBody>
      </p:sp>
      <p:sp>
        <p:nvSpPr>
          <p:cNvPr id="327" name="Shape 327"/>
          <p:cNvSpPr txBox="1">
            <a:spLocks noGrp="1"/>
          </p:cNvSpPr>
          <p:nvPr>
            <p:ph type="body" idx="3"/>
          </p:nvPr>
        </p:nvSpPr>
        <p:spPr>
          <a:xfrm>
            <a:off x="6005012" y="1483629"/>
            <a:ext cx="2210971" cy="2743200"/>
          </a:xfrm>
          <a:prstGeom prst="rect">
            <a:avLst/>
          </a:prstGeom>
          <a:noFill/>
          <a:ln>
            <a:noFill/>
          </a:ln>
        </p:spPr>
        <p:txBody>
          <a:bodyPr spcFirstLastPara="1" wrap="square" lIns="91425" tIns="91425" rIns="91425" bIns="91425" anchor="t" anchorCtr="0">
            <a:noAutofit/>
          </a:bodyPr>
          <a:lstStyle/>
          <a:p>
            <a:pPr marL="0" lvl="2" indent="0">
              <a:spcBef>
                <a:spcPts val="0"/>
              </a:spcBef>
              <a:buFont typeface="Arial"/>
            </a:pPr>
            <a:r>
              <a:rPr lang="en-US" dirty="0">
                <a:solidFill>
                  <a:schemeClr val="bg1"/>
                </a:solidFill>
              </a:rPr>
              <a:t>Enter Docker + </a:t>
            </a:r>
            <a:br>
              <a:rPr lang="en-US" dirty="0">
                <a:solidFill>
                  <a:schemeClr val="bg1"/>
                </a:solidFill>
              </a:rPr>
            </a:br>
            <a:r>
              <a:rPr lang="en-US" dirty="0">
                <a:solidFill>
                  <a:schemeClr val="bg1"/>
                </a:solidFill>
              </a:rPr>
              <a:t>Kubernetes</a:t>
            </a:r>
          </a:p>
          <a:p>
            <a:pPr marL="0" indent="0">
              <a:spcBef>
                <a:spcPts val="1000"/>
              </a:spcBef>
              <a:buFont typeface="Arial"/>
            </a:pPr>
            <a:r>
              <a:rPr lang="en-US" sz="1300" dirty="0">
                <a:solidFill>
                  <a:srgbClr val="414141"/>
                </a:solidFill>
              </a:rPr>
              <a:t>Docker lets us build an easy-to-deploy custom environment for processing files</a:t>
            </a:r>
          </a:p>
          <a:p>
            <a:pPr marL="0" indent="0">
              <a:spcBef>
                <a:spcPts val="1000"/>
              </a:spcBef>
              <a:buFont typeface="Arial"/>
            </a:pPr>
            <a:r>
              <a:rPr lang="en-US" sz="1300" dirty="0">
                <a:solidFill>
                  <a:srgbClr val="414141"/>
                </a:solidFill>
              </a:rPr>
              <a:t>Kubernetes acts as traffic controller, managing compute resources and queues across </a:t>
            </a:r>
            <a:r>
              <a:rPr lang="en-US" sz="1300" b="1" dirty="0">
                <a:solidFill>
                  <a:srgbClr val="414141"/>
                </a:solidFill>
              </a:rPr>
              <a:t>500 active CPUs </a:t>
            </a:r>
            <a:r>
              <a:rPr lang="en-US" sz="1300" dirty="0">
                <a:solidFill>
                  <a:srgbClr val="414141"/>
                </a:solidFill>
              </a:rPr>
              <a:t>to process</a:t>
            </a:r>
          </a:p>
          <a:p>
            <a:pPr marL="0" indent="0">
              <a:spcBef>
                <a:spcPts val="1000"/>
              </a:spcBef>
              <a:buFont typeface="Arial"/>
            </a:pPr>
            <a:endParaRPr lang="en-US" dirty="0">
              <a:solidFill>
                <a:srgbClr val="414141"/>
              </a:solidFill>
            </a:endParaRPr>
          </a:p>
        </p:txBody>
      </p:sp>
      <p:sp>
        <p:nvSpPr>
          <p:cNvPr id="324" name="Shape 324"/>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r>
              <a:rPr lang="en-US" dirty="0"/>
              <a:t>Weather </a:t>
            </a:r>
            <a:r>
              <a:rPr lang="en" dirty="0"/>
              <a:t>Data Orchestration</a:t>
            </a:r>
            <a:endParaRPr lang="en" sz="3000" i="0" u="none" strike="noStrike" cap="none" dirty="0">
              <a:solidFill>
                <a:schemeClr val="dk2"/>
              </a:solidFill>
            </a:endParaRPr>
          </a:p>
        </p:txBody>
      </p:sp>
    </p:spTree>
    <p:extLst>
      <p:ext uri="{BB962C8B-B14F-4D97-AF65-F5344CB8AC3E}">
        <p14:creationId xmlns:p14="http://schemas.microsoft.com/office/powerpoint/2010/main" val="3525472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r>
              <a:rPr lang="en" dirty="0"/>
              <a:t>Kubernetes Overview</a:t>
            </a:r>
            <a:endParaRPr sz="3000" i="0" u="none" strike="noStrike" cap="none" dirty="0">
              <a:solidFill>
                <a:schemeClr val="dk2"/>
              </a:solidFill>
            </a:endParaRPr>
          </a:p>
        </p:txBody>
      </p:sp>
      <p:sp>
        <p:nvSpPr>
          <p:cNvPr id="310" name="Shape 310"/>
          <p:cNvSpPr txBox="1">
            <a:spLocks noGrp="1"/>
          </p:cNvSpPr>
          <p:nvPr>
            <p:ph type="body" idx="1"/>
          </p:nvPr>
        </p:nvSpPr>
        <p:spPr>
          <a:xfrm>
            <a:off x="3136392" y="1627632"/>
            <a:ext cx="4352400" cy="2743200"/>
          </a:xfrm>
          <a:prstGeom prst="rect">
            <a:avLst/>
          </a:prstGeom>
          <a:noFill/>
          <a:ln>
            <a:noFill/>
          </a:ln>
        </p:spPr>
        <p:txBody>
          <a:bodyPr spcFirstLastPara="1" wrap="square" lIns="91425" tIns="91425" rIns="91425" bIns="91425" anchor="t" anchorCtr="0">
            <a:noAutofit/>
          </a:bodyPr>
          <a:lstStyle/>
          <a:p>
            <a:pPr marL="0" lvl="2" indent="0">
              <a:spcBef>
                <a:spcPts val="0"/>
              </a:spcBef>
            </a:pPr>
            <a:r>
              <a:rPr lang="en" dirty="0"/>
              <a:t>Framework Design</a:t>
            </a:r>
          </a:p>
          <a:p>
            <a:pPr marL="0" indent="0">
              <a:spcBef>
                <a:spcPts val="1000"/>
              </a:spcBef>
            </a:pPr>
            <a:r>
              <a:rPr lang="en" dirty="0"/>
              <a:t>Kubernetes gives us a framework that can process hundreds of parallel threads in multiple customized environments.</a:t>
            </a:r>
          </a:p>
          <a:p>
            <a:pPr marL="0" indent="0">
              <a:spcBef>
                <a:spcPts val="1000"/>
              </a:spcBef>
            </a:pPr>
            <a:r>
              <a:rPr lang="en" dirty="0"/>
              <a:t>We create a container that can process the data that is loaded into hundreds of pods. A separate redis </a:t>
            </a:r>
            <a:r>
              <a:rPr lang="en-US" dirty="0"/>
              <a:t>pod</a:t>
            </a:r>
            <a:r>
              <a:rPr lang="en" dirty="0"/>
              <a:t> handles the fast queueing system to keep track of which files still need to be processed.</a:t>
            </a:r>
          </a:p>
        </p:txBody>
      </p:sp>
      <p:sp>
        <p:nvSpPr>
          <p:cNvPr id="311" name="Shape 311"/>
          <p:cNvSpPr txBox="1">
            <a:spLocks noGrp="1"/>
          </p:cNvSpPr>
          <p:nvPr>
            <p:ph type="body" idx="2"/>
          </p:nvPr>
        </p:nvSpPr>
        <p:spPr>
          <a:xfrm>
            <a:off x="356616" y="1627632"/>
            <a:ext cx="2386500" cy="1710000"/>
          </a:xfrm>
          <a:prstGeom prst="rect">
            <a:avLst/>
          </a:prstGeom>
          <a:noFill/>
          <a:ln>
            <a:noFill/>
          </a:ln>
        </p:spPr>
        <p:txBody>
          <a:bodyPr spcFirstLastPara="1" wrap="square" lIns="91425" tIns="91425" rIns="91425" bIns="91425" anchor="t" anchorCtr="0">
            <a:noAutofit/>
          </a:bodyPr>
          <a:lstStyle/>
          <a:p>
            <a:pPr marL="0" indent="0"/>
            <a:r>
              <a:rPr lang="en" dirty="0"/>
              <a:t>We need to process lots of data. It needs to be </a:t>
            </a:r>
            <a:r>
              <a:rPr lang="en" b="1" dirty="0"/>
              <a:t>inexpensive</a:t>
            </a:r>
            <a:r>
              <a:rPr lang="en" dirty="0"/>
              <a:t>, </a:t>
            </a:r>
            <a:r>
              <a:rPr lang="en" b="1" dirty="0"/>
              <a:t>fault tolerant</a:t>
            </a:r>
            <a:r>
              <a:rPr lang="en" dirty="0"/>
              <a:t>, and </a:t>
            </a:r>
            <a:r>
              <a:rPr lang="en" b="1" dirty="0"/>
              <a:t>massively parallel</a:t>
            </a:r>
            <a:r>
              <a:rPr lang="en" dirty="0"/>
              <a:t>.</a:t>
            </a:r>
          </a:p>
          <a:p>
            <a:pPr marL="0" indent="0"/>
            <a:endParaRPr lang="en" dirty="0"/>
          </a:p>
          <a:p>
            <a:pPr marL="0" indent="0"/>
            <a:r>
              <a:rPr lang="en" dirty="0"/>
              <a:t>We also need to meet client security and environment requirements</a:t>
            </a:r>
            <a:endParaRPr lang="en-US" dirty="0"/>
          </a:p>
        </p:txBody>
      </p:sp>
    </p:spTree>
    <p:extLst>
      <p:ext uri="{BB962C8B-B14F-4D97-AF65-F5344CB8AC3E}">
        <p14:creationId xmlns:p14="http://schemas.microsoft.com/office/powerpoint/2010/main" val="1516801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3000" i="0" u="none" strike="noStrike" cap="none" dirty="0">
                <a:solidFill>
                  <a:schemeClr val="dk2"/>
                </a:solidFill>
              </a:rPr>
              <a:t>Spin it Up</a:t>
            </a:r>
            <a:endParaRPr sz="3000" i="0" u="none" strike="noStrike" cap="none" dirty="0">
              <a:solidFill>
                <a:schemeClr val="dk2"/>
              </a:solidFill>
            </a:endParaRPr>
          </a:p>
        </p:txBody>
      </p:sp>
      <p:sp>
        <p:nvSpPr>
          <p:cNvPr id="343" name="Shape 343"/>
          <p:cNvSpPr txBox="1">
            <a:spLocks noGrp="1"/>
          </p:cNvSpPr>
          <p:nvPr>
            <p:ph type="body" idx="1"/>
          </p:nvPr>
        </p:nvSpPr>
        <p:spPr>
          <a:xfrm>
            <a:off x="356616" y="1627632"/>
            <a:ext cx="2670048" cy="2743200"/>
          </a:xfrm>
          <a:prstGeom prst="rect">
            <a:avLst/>
          </a:prstGeom>
          <a:noFill/>
          <a:ln>
            <a:noFill/>
          </a:ln>
        </p:spPr>
        <p:txBody>
          <a:bodyPr spcFirstLastPara="1" wrap="square" lIns="91425" tIns="91425" rIns="91425" bIns="91425" anchor="t" anchorCtr="0">
            <a:noAutofit/>
          </a:bodyPr>
          <a:lstStyle/>
          <a:p>
            <a:pPr marL="0" lvl="2" indent="0">
              <a:spcBef>
                <a:spcPts val="0"/>
              </a:spcBef>
            </a:pPr>
            <a:r>
              <a:rPr lang="en-US" dirty="0"/>
              <a:t>Parallelism Made Easy</a:t>
            </a:r>
          </a:p>
          <a:p>
            <a:pPr marL="0" lvl="0" indent="0">
              <a:spcBef>
                <a:spcPts val="1000"/>
              </a:spcBef>
            </a:pPr>
            <a:r>
              <a:rPr lang="en-US" dirty="0"/>
              <a:t>Starting a Kubernetes cluster is straightforward, and the hard behind-the-scenes work is handled for you. We configure the pods through YAML and kick off with a simple Google Cloud SDK command</a:t>
            </a:r>
          </a:p>
        </p:txBody>
      </p:sp>
      <p:pic>
        <p:nvPicPr>
          <p:cNvPr id="5" name="Picture 4">
            <a:extLst>
              <a:ext uri="{FF2B5EF4-FFF2-40B4-BE49-F238E27FC236}">
                <a16:creationId xmlns:a16="http://schemas.microsoft.com/office/drawing/2014/main" id="{0A7343CF-C5A8-4011-9758-873DEAFF3DF9}"/>
              </a:ext>
            </a:extLst>
          </p:cNvPr>
          <p:cNvPicPr>
            <a:picLocks noChangeAspect="1"/>
          </p:cNvPicPr>
          <p:nvPr/>
        </p:nvPicPr>
        <p:blipFill>
          <a:blip r:embed="rId3"/>
          <a:stretch>
            <a:fillRect/>
          </a:stretch>
        </p:blipFill>
        <p:spPr>
          <a:xfrm>
            <a:off x="3130426" y="1791908"/>
            <a:ext cx="3055600" cy="1972006"/>
          </a:xfrm>
          <a:prstGeom prst="rect">
            <a:avLst/>
          </a:prstGeom>
        </p:spPr>
      </p:pic>
      <p:pic>
        <p:nvPicPr>
          <p:cNvPr id="8" name="Picture 7">
            <a:extLst>
              <a:ext uri="{FF2B5EF4-FFF2-40B4-BE49-F238E27FC236}">
                <a16:creationId xmlns:a16="http://schemas.microsoft.com/office/drawing/2014/main" id="{D0992EB7-EA21-4AE4-88D2-0281C7B91179}"/>
              </a:ext>
            </a:extLst>
          </p:cNvPr>
          <p:cNvPicPr>
            <a:picLocks noChangeAspect="1"/>
          </p:cNvPicPr>
          <p:nvPr/>
        </p:nvPicPr>
        <p:blipFill>
          <a:blip r:embed="rId4"/>
          <a:stretch>
            <a:fillRect/>
          </a:stretch>
        </p:blipFill>
        <p:spPr>
          <a:xfrm>
            <a:off x="6289789" y="1790856"/>
            <a:ext cx="2575609" cy="1973058"/>
          </a:xfrm>
          <a:prstGeom prst="rect">
            <a:avLst/>
          </a:prstGeom>
        </p:spPr>
      </p:pic>
    </p:spTree>
    <p:extLst>
      <p:ext uri="{BB962C8B-B14F-4D97-AF65-F5344CB8AC3E}">
        <p14:creationId xmlns:p14="http://schemas.microsoft.com/office/powerpoint/2010/main" val="3146725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4" name="Rectangle 13">
            <a:extLst>
              <a:ext uri="{FF2B5EF4-FFF2-40B4-BE49-F238E27FC236}">
                <a16:creationId xmlns:a16="http://schemas.microsoft.com/office/drawing/2014/main" id="{98304DEB-0B72-423E-91B6-649E49AE1571}"/>
              </a:ext>
            </a:extLst>
          </p:cNvPr>
          <p:cNvSpPr/>
          <p:nvPr/>
        </p:nvSpPr>
        <p:spPr>
          <a:xfrm>
            <a:off x="0" y="1419533"/>
            <a:ext cx="9144000" cy="27951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Shape 333"/>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lvl="0"/>
            <a:r>
              <a:rPr lang="en-US" dirty="0"/>
              <a:t>What are we predicting?</a:t>
            </a:r>
            <a:endParaRPr sz="3000" i="0" u="none" strike="noStrike" cap="none" dirty="0">
              <a:solidFill>
                <a:schemeClr val="dk2"/>
              </a:solidFill>
            </a:endParaRPr>
          </a:p>
        </p:txBody>
      </p:sp>
      <p:sp>
        <p:nvSpPr>
          <p:cNvPr id="9" name="Shape 325">
            <a:extLst>
              <a:ext uri="{FF2B5EF4-FFF2-40B4-BE49-F238E27FC236}">
                <a16:creationId xmlns:a16="http://schemas.microsoft.com/office/drawing/2014/main" id="{0376C881-CECA-4B35-BDCC-E078FDA4D2F8}"/>
              </a:ext>
            </a:extLst>
          </p:cNvPr>
          <p:cNvSpPr txBox="1">
            <a:spLocks/>
          </p:cNvSpPr>
          <p:nvPr/>
        </p:nvSpPr>
        <p:spPr>
          <a:xfrm>
            <a:off x="356616" y="1645878"/>
            <a:ext cx="2670048" cy="1523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indent="0">
              <a:spcBef>
                <a:spcPts val="1000"/>
              </a:spcBef>
              <a:buFont typeface="Arial"/>
              <a:buNone/>
            </a:pPr>
            <a:r>
              <a:rPr lang="en-US" dirty="0"/>
              <a:t>We chose to predict </a:t>
            </a:r>
            <a:r>
              <a:rPr lang="en-US" b="1" dirty="0"/>
              <a:t>retail sales dollars </a:t>
            </a:r>
            <a:r>
              <a:rPr lang="en-US" dirty="0"/>
              <a:t>within more than 300 product category groupings for the “time-pools” immediately before and/or after a natural disaster</a:t>
            </a:r>
          </a:p>
        </p:txBody>
      </p:sp>
      <p:graphicFrame>
        <p:nvGraphicFramePr>
          <p:cNvPr id="6" name="Chart 5">
            <a:extLst>
              <a:ext uri="{FF2B5EF4-FFF2-40B4-BE49-F238E27FC236}">
                <a16:creationId xmlns:a16="http://schemas.microsoft.com/office/drawing/2014/main" id="{4CA7D60D-06A6-4FE1-ABB9-5679CDC9157F}"/>
              </a:ext>
            </a:extLst>
          </p:cNvPr>
          <p:cNvGraphicFramePr>
            <a:graphicFrameLocks/>
          </p:cNvGraphicFramePr>
          <p:nvPr>
            <p:extLst>
              <p:ext uri="{D42A27DB-BD31-4B8C-83A1-F6EECF244321}">
                <p14:modId xmlns:p14="http://schemas.microsoft.com/office/powerpoint/2010/main" val="3368539853"/>
              </p:ext>
            </p:extLst>
          </p:nvPr>
        </p:nvGraphicFramePr>
        <p:xfrm>
          <a:off x="3675888" y="1535340"/>
          <a:ext cx="4572000" cy="24837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9079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Rectangle 20">
            <a:extLst>
              <a:ext uri="{FF2B5EF4-FFF2-40B4-BE49-F238E27FC236}">
                <a16:creationId xmlns:a16="http://schemas.microsoft.com/office/drawing/2014/main" id="{83C0062D-7385-4CE1-99AD-07F79A195CEE}"/>
              </a:ext>
            </a:extLst>
          </p:cNvPr>
          <p:cNvSpPr/>
          <p:nvPr/>
        </p:nvSpPr>
        <p:spPr>
          <a:xfrm>
            <a:off x="0" y="1419533"/>
            <a:ext cx="9144000" cy="27951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Shape 333"/>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lvl="0"/>
            <a:r>
              <a:rPr lang="en-US" dirty="0"/>
              <a:t>Prediction Methods</a:t>
            </a:r>
            <a:endParaRPr sz="3000" i="0" u="none" strike="noStrike" cap="none" dirty="0">
              <a:solidFill>
                <a:schemeClr val="dk2"/>
              </a:solidFill>
            </a:endParaRPr>
          </a:p>
        </p:txBody>
      </p:sp>
      <p:sp>
        <p:nvSpPr>
          <p:cNvPr id="9" name="Shape 325">
            <a:extLst>
              <a:ext uri="{FF2B5EF4-FFF2-40B4-BE49-F238E27FC236}">
                <a16:creationId xmlns:a16="http://schemas.microsoft.com/office/drawing/2014/main" id="{0376C881-CECA-4B35-BDCC-E078FDA4D2F8}"/>
              </a:ext>
            </a:extLst>
          </p:cNvPr>
          <p:cNvSpPr txBox="1">
            <a:spLocks/>
          </p:cNvSpPr>
          <p:nvPr/>
        </p:nvSpPr>
        <p:spPr>
          <a:xfrm>
            <a:off x="356616" y="1655106"/>
            <a:ext cx="2670048" cy="274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0" indent="0">
              <a:spcBef>
                <a:spcPts val="1000"/>
              </a:spcBef>
            </a:pPr>
            <a:r>
              <a:rPr lang="en-US" dirty="0"/>
              <a:t>We considered traditional statistical timeseries analysis, like exponential smoothing and ARIMA, but ultimately turned to neural networks (NN) due to high-accuracy and available architecture</a:t>
            </a:r>
          </a:p>
        </p:txBody>
      </p:sp>
      <p:graphicFrame>
        <p:nvGraphicFramePr>
          <p:cNvPr id="19" name="Chart 18">
            <a:extLst>
              <a:ext uri="{FF2B5EF4-FFF2-40B4-BE49-F238E27FC236}">
                <a16:creationId xmlns:a16="http://schemas.microsoft.com/office/drawing/2014/main" id="{28C899E0-7075-436F-B100-76120729D0E0}"/>
              </a:ext>
            </a:extLst>
          </p:cNvPr>
          <p:cNvGraphicFramePr>
            <a:graphicFrameLocks/>
          </p:cNvGraphicFramePr>
          <p:nvPr>
            <p:extLst>
              <p:ext uri="{D42A27DB-BD31-4B8C-83A1-F6EECF244321}">
                <p14:modId xmlns:p14="http://schemas.microsoft.com/office/powerpoint/2010/main" val="340983794"/>
              </p:ext>
            </p:extLst>
          </p:nvPr>
        </p:nvGraphicFramePr>
        <p:xfrm>
          <a:off x="3499247" y="1465725"/>
          <a:ext cx="5129265" cy="2679052"/>
        </p:xfrm>
        <a:graphic>
          <a:graphicData uri="http://schemas.openxmlformats.org/drawingml/2006/chart">
            <c:chart xmlns:c="http://schemas.openxmlformats.org/drawingml/2006/chart" xmlns:r="http://schemas.openxmlformats.org/officeDocument/2006/relationships" r:id="rId3"/>
          </a:graphicData>
        </a:graphic>
      </p:graphicFrame>
      <p:sp>
        <p:nvSpPr>
          <p:cNvPr id="24" name="Oval 23">
            <a:extLst>
              <a:ext uri="{FF2B5EF4-FFF2-40B4-BE49-F238E27FC236}">
                <a16:creationId xmlns:a16="http://schemas.microsoft.com/office/drawing/2014/main" id="{C9007CC1-757D-4621-9BC1-E096EA174D3A}"/>
              </a:ext>
            </a:extLst>
          </p:cNvPr>
          <p:cNvSpPr/>
          <p:nvPr/>
        </p:nvSpPr>
        <p:spPr>
          <a:xfrm>
            <a:off x="4295636" y="4328097"/>
            <a:ext cx="157447" cy="1574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FEA604B-D08A-4B39-B318-AE955653A034}"/>
              </a:ext>
            </a:extLst>
          </p:cNvPr>
          <p:cNvSpPr/>
          <p:nvPr/>
        </p:nvSpPr>
        <p:spPr>
          <a:xfrm>
            <a:off x="4295636" y="4577198"/>
            <a:ext cx="157447" cy="1574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23D9ECD8-F5D7-4CC8-BDA2-16A7E911395A}"/>
              </a:ext>
            </a:extLst>
          </p:cNvPr>
          <p:cNvSpPr txBox="1"/>
          <p:nvPr/>
        </p:nvSpPr>
        <p:spPr>
          <a:xfrm>
            <a:off x="4519695" y="4269403"/>
            <a:ext cx="1544185" cy="246221"/>
          </a:xfrm>
          <a:prstGeom prst="rect">
            <a:avLst/>
          </a:prstGeom>
          <a:noFill/>
        </p:spPr>
        <p:txBody>
          <a:bodyPr wrap="square" rtlCol="0">
            <a:spAutoFit/>
          </a:bodyPr>
          <a:lstStyle/>
          <a:p>
            <a:r>
              <a:rPr lang="en-US" sz="1000" dirty="0">
                <a:latin typeface="Google Sans" panose="020B0604020202020204" charset="0"/>
              </a:rPr>
              <a:t>Demand</a:t>
            </a:r>
          </a:p>
        </p:txBody>
      </p:sp>
      <p:sp>
        <p:nvSpPr>
          <p:cNvPr id="27" name="TextBox 26">
            <a:extLst>
              <a:ext uri="{FF2B5EF4-FFF2-40B4-BE49-F238E27FC236}">
                <a16:creationId xmlns:a16="http://schemas.microsoft.com/office/drawing/2014/main" id="{2DF8F2A6-9266-4CCC-8273-76DA8AF4161E}"/>
              </a:ext>
            </a:extLst>
          </p:cNvPr>
          <p:cNvSpPr txBox="1"/>
          <p:nvPr/>
        </p:nvSpPr>
        <p:spPr>
          <a:xfrm>
            <a:off x="4519695" y="4517385"/>
            <a:ext cx="2907214" cy="246221"/>
          </a:xfrm>
          <a:prstGeom prst="rect">
            <a:avLst/>
          </a:prstGeom>
          <a:noFill/>
        </p:spPr>
        <p:txBody>
          <a:bodyPr wrap="square" rtlCol="0">
            <a:spAutoFit/>
          </a:bodyPr>
          <a:lstStyle/>
          <a:p>
            <a:r>
              <a:rPr lang="en-US" sz="1000" dirty="0">
                <a:latin typeface="Google Sans" panose="020B0604020202020204" charset="0"/>
              </a:rPr>
              <a:t>Replenishment System Forecast</a:t>
            </a:r>
          </a:p>
        </p:txBody>
      </p:sp>
      <p:sp>
        <p:nvSpPr>
          <p:cNvPr id="28" name="Oval 27">
            <a:extLst>
              <a:ext uri="{FF2B5EF4-FFF2-40B4-BE49-F238E27FC236}">
                <a16:creationId xmlns:a16="http://schemas.microsoft.com/office/drawing/2014/main" id="{4F19DB43-7D52-4CD4-82D3-8B8CC745417F}"/>
              </a:ext>
            </a:extLst>
          </p:cNvPr>
          <p:cNvSpPr/>
          <p:nvPr/>
        </p:nvSpPr>
        <p:spPr>
          <a:xfrm>
            <a:off x="4295636" y="4826299"/>
            <a:ext cx="157447" cy="1574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AFAA32A-9D45-45A8-8476-8EC7ACFF4EAD}"/>
              </a:ext>
            </a:extLst>
          </p:cNvPr>
          <p:cNvSpPr txBox="1"/>
          <p:nvPr/>
        </p:nvSpPr>
        <p:spPr>
          <a:xfrm>
            <a:off x="4519695" y="4781911"/>
            <a:ext cx="2907214" cy="246221"/>
          </a:xfrm>
          <a:prstGeom prst="rect">
            <a:avLst/>
          </a:prstGeom>
          <a:noFill/>
        </p:spPr>
        <p:txBody>
          <a:bodyPr wrap="square" rtlCol="0">
            <a:spAutoFit/>
          </a:bodyPr>
          <a:lstStyle/>
          <a:p>
            <a:r>
              <a:rPr lang="en-US" sz="1000" dirty="0">
                <a:latin typeface="Google Sans" panose="020B0604020202020204" charset="0"/>
              </a:rPr>
              <a:t>Days of Stock On-Hand</a:t>
            </a:r>
          </a:p>
        </p:txBody>
      </p:sp>
    </p:spTree>
    <p:extLst>
      <p:ext uri="{BB962C8B-B14F-4D97-AF65-F5344CB8AC3E}">
        <p14:creationId xmlns:p14="http://schemas.microsoft.com/office/powerpoint/2010/main" val="652335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21" name="Rectangle 20">
            <a:extLst>
              <a:ext uri="{FF2B5EF4-FFF2-40B4-BE49-F238E27FC236}">
                <a16:creationId xmlns:a16="http://schemas.microsoft.com/office/drawing/2014/main" id="{83C0062D-7385-4CE1-99AD-07F79A195CEE}"/>
              </a:ext>
            </a:extLst>
          </p:cNvPr>
          <p:cNvSpPr/>
          <p:nvPr/>
        </p:nvSpPr>
        <p:spPr>
          <a:xfrm>
            <a:off x="0" y="1419533"/>
            <a:ext cx="9144000" cy="27951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Shape 333"/>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lvl="0"/>
            <a:r>
              <a:rPr lang="en-US" dirty="0"/>
              <a:t>Choosing a Network Type</a:t>
            </a:r>
            <a:endParaRPr sz="3000" i="0" u="none" strike="noStrike" cap="none" dirty="0">
              <a:solidFill>
                <a:schemeClr val="dk2"/>
              </a:solidFill>
            </a:endParaRPr>
          </a:p>
        </p:txBody>
      </p:sp>
      <p:sp>
        <p:nvSpPr>
          <p:cNvPr id="9" name="Shape 325">
            <a:extLst>
              <a:ext uri="{FF2B5EF4-FFF2-40B4-BE49-F238E27FC236}">
                <a16:creationId xmlns:a16="http://schemas.microsoft.com/office/drawing/2014/main" id="{0376C881-CECA-4B35-BDCC-E078FDA4D2F8}"/>
              </a:ext>
            </a:extLst>
          </p:cNvPr>
          <p:cNvSpPr txBox="1">
            <a:spLocks/>
          </p:cNvSpPr>
          <p:nvPr/>
        </p:nvSpPr>
        <p:spPr>
          <a:xfrm>
            <a:off x="356616" y="1557123"/>
            <a:ext cx="8573101" cy="1176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dirty="0"/>
              <a:t>Choosing a network type </a:t>
            </a:r>
          </a:p>
          <a:p>
            <a:pPr marL="0" lvl="0" indent="0">
              <a:spcBef>
                <a:spcPts val="1000"/>
              </a:spcBef>
            </a:pPr>
            <a:r>
              <a:rPr lang="en-US" dirty="0"/>
              <a:t>The team spent significant time finding the most predictive model architecture.  We experimented with several recurrent network setups, but ultimately settled on deep feedforward with event-time pooling</a:t>
            </a:r>
          </a:p>
        </p:txBody>
      </p:sp>
      <p:grpSp>
        <p:nvGrpSpPr>
          <p:cNvPr id="3" name="Group 2">
            <a:extLst>
              <a:ext uri="{FF2B5EF4-FFF2-40B4-BE49-F238E27FC236}">
                <a16:creationId xmlns:a16="http://schemas.microsoft.com/office/drawing/2014/main" id="{77BDF805-854C-49C8-B088-085D0C3C2ED8}"/>
              </a:ext>
            </a:extLst>
          </p:cNvPr>
          <p:cNvGrpSpPr/>
          <p:nvPr/>
        </p:nvGrpSpPr>
        <p:grpSpPr>
          <a:xfrm>
            <a:off x="214284" y="2648305"/>
            <a:ext cx="9148200" cy="1390365"/>
            <a:chOff x="168154" y="2807793"/>
            <a:chExt cx="9148200" cy="1390365"/>
          </a:xfrm>
        </p:grpSpPr>
        <p:grpSp>
          <p:nvGrpSpPr>
            <p:cNvPr id="12" name="Group 11">
              <a:extLst>
                <a:ext uri="{FF2B5EF4-FFF2-40B4-BE49-F238E27FC236}">
                  <a16:creationId xmlns:a16="http://schemas.microsoft.com/office/drawing/2014/main" id="{36C35DAA-46EA-4068-B946-78D1014BE949}"/>
                </a:ext>
              </a:extLst>
            </p:cNvPr>
            <p:cNvGrpSpPr/>
            <p:nvPr/>
          </p:nvGrpSpPr>
          <p:grpSpPr>
            <a:xfrm>
              <a:off x="356615" y="2807793"/>
              <a:ext cx="8353683" cy="875201"/>
              <a:chOff x="356615" y="3495435"/>
              <a:chExt cx="8353683" cy="875201"/>
            </a:xfrm>
          </p:grpSpPr>
          <p:grpSp>
            <p:nvGrpSpPr>
              <p:cNvPr id="13" name="Group 12">
                <a:extLst>
                  <a:ext uri="{FF2B5EF4-FFF2-40B4-BE49-F238E27FC236}">
                    <a16:creationId xmlns:a16="http://schemas.microsoft.com/office/drawing/2014/main" id="{9A58E575-DEDC-49B5-A42A-6208B1A44C01}"/>
                  </a:ext>
                </a:extLst>
              </p:cNvPr>
              <p:cNvGrpSpPr/>
              <p:nvPr/>
            </p:nvGrpSpPr>
            <p:grpSpPr>
              <a:xfrm>
                <a:off x="433702" y="3966598"/>
                <a:ext cx="8276596" cy="404038"/>
                <a:chOff x="-342475" y="4032865"/>
                <a:chExt cx="8276596" cy="404038"/>
              </a:xfrm>
            </p:grpSpPr>
            <p:sp>
              <p:nvSpPr>
                <p:cNvPr id="17" name="Rectangle 16">
                  <a:extLst>
                    <a:ext uri="{FF2B5EF4-FFF2-40B4-BE49-F238E27FC236}">
                      <a16:creationId xmlns:a16="http://schemas.microsoft.com/office/drawing/2014/main" id="{612C8A94-61AA-4DDE-9508-66ABB8734D61}"/>
                    </a:ext>
                  </a:extLst>
                </p:cNvPr>
                <p:cNvSpPr/>
                <p:nvPr/>
              </p:nvSpPr>
              <p:spPr>
                <a:xfrm>
                  <a:off x="5507666" y="4032865"/>
                  <a:ext cx="2426455" cy="404037"/>
                </a:xfrm>
                <a:prstGeom prst="rect">
                  <a:avLst/>
                </a:prstGeom>
                <a:solidFill>
                  <a:srgbClr val="4285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Google Sans" panose="020B0604020202020204" charset="0"/>
                    </a:rPr>
                    <a:t>Post-Strike</a:t>
                  </a:r>
                </a:p>
              </p:txBody>
            </p:sp>
            <p:sp>
              <p:nvSpPr>
                <p:cNvPr id="18" name="Rectangle 17">
                  <a:extLst>
                    <a:ext uri="{FF2B5EF4-FFF2-40B4-BE49-F238E27FC236}">
                      <a16:creationId xmlns:a16="http://schemas.microsoft.com/office/drawing/2014/main" id="{6BC55043-6FBA-47B9-8E27-4BB0D35DB71F}"/>
                    </a:ext>
                  </a:extLst>
                </p:cNvPr>
                <p:cNvSpPr/>
                <p:nvPr/>
              </p:nvSpPr>
              <p:spPr>
                <a:xfrm>
                  <a:off x="3987209" y="4032866"/>
                  <a:ext cx="1520457" cy="404037"/>
                </a:xfrm>
                <a:prstGeom prst="rect">
                  <a:avLst/>
                </a:prstGeom>
                <a:solidFill>
                  <a:srgbClr val="FABB0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Google Sans" panose="020B0604020202020204" charset="0"/>
                    </a:rPr>
                    <a:t>Pre-Strike</a:t>
                  </a:r>
                </a:p>
              </p:txBody>
            </p:sp>
            <p:sp>
              <p:nvSpPr>
                <p:cNvPr id="20" name="Rectangle 19">
                  <a:extLst>
                    <a:ext uri="{FF2B5EF4-FFF2-40B4-BE49-F238E27FC236}">
                      <a16:creationId xmlns:a16="http://schemas.microsoft.com/office/drawing/2014/main" id="{3B3C424F-321C-4697-B395-969E20A4617B}"/>
                    </a:ext>
                  </a:extLst>
                </p:cNvPr>
                <p:cNvSpPr/>
                <p:nvPr/>
              </p:nvSpPr>
              <p:spPr>
                <a:xfrm>
                  <a:off x="-342475" y="4032866"/>
                  <a:ext cx="4329684" cy="404037"/>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Google Sans" panose="020B0604020202020204" charset="0"/>
                    </a:rPr>
                    <a:t>Baseline Sales Time Period</a:t>
                  </a:r>
                </a:p>
              </p:txBody>
            </p:sp>
          </p:grpSp>
          <p:sp>
            <p:nvSpPr>
              <p:cNvPr id="14" name="Shape 343">
                <a:extLst>
                  <a:ext uri="{FF2B5EF4-FFF2-40B4-BE49-F238E27FC236}">
                    <a16:creationId xmlns:a16="http://schemas.microsoft.com/office/drawing/2014/main" id="{3E24CA3F-F346-41DE-808C-4030531D035B}"/>
                  </a:ext>
                </a:extLst>
              </p:cNvPr>
              <p:cNvSpPr txBox="1">
                <a:spLocks/>
              </p:cNvSpPr>
              <p:nvPr/>
            </p:nvSpPr>
            <p:spPr>
              <a:xfrm>
                <a:off x="356615" y="3495435"/>
                <a:ext cx="1529458" cy="379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t>Event Timeline:</a:t>
                </a:r>
              </a:p>
            </p:txBody>
          </p:sp>
        </p:grpSp>
        <p:sp>
          <p:nvSpPr>
            <p:cNvPr id="2" name="TextBox 1">
              <a:extLst>
                <a:ext uri="{FF2B5EF4-FFF2-40B4-BE49-F238E27FC236}">
                  <a16:creationId xmlns:a16="http://schemas.microsoft.com/office/drawing/2014/main" id="{68AFA7D3-A675-4C6D-A195-A7BC9B864383}"/>
                </a:ext>
              </a:extLst>
            </p:cNvPr>
            <p:cNvSpPr txBox="1"/>
            <p:nvPr/>
          </p:nvSpPr>
          <p:spPr>
            <a:xfrm>
              <a:off x="168154" y="3774474"/>
              <a:ext cx="1212112" cy="400110"/>
            </a:xfrm>
            <a:prstGeom prst="rect">
              <a:avLst/>
            </a:prstGeom>
            <a:noFill/>
          </p:spPr>
          <p:txBody>
            <a:bodyPr wrap="square" rtlCol="0">
              <a:spAutoFit/>
            </a:bodyPr>
            <a:lstStyle/>
            <a:p>
              <a:pPr algn="ctr"/>
              <a:r>
                <a:rPr lang="en-US" sz="1200" dirty="0">
                  <a:latin typeface="Google Sans" panose="020B0604020202020204" charset="0"/>
                </a:rPr>
                <a:t>Time </a:t>
              </a:r>
              <a:r>
                <a:rPr lang="en-US" sz="1200" baseline="-25000" dirty="0">
                  <a:latin typeface="Google Sans" panose="020B0604020202020204" charset="0"/>
                </a:rPr>
                <a:t>-32 days</a:t>
              </a:r>
            </a:p>
            <a:p>
              <a:pPr algn="ctr"/>
              <a:r>
                <a:rPr lang="en-US" sz="1200" baseline="-25000" dirty="0">
                  <a:latin typeface="Google Sans" panose="020B0604020202020204" charset="0"/>
                </a:rPr>
                <a:t>(configurable)</a:t>
              </a:r>
            </a:p>
          </p:txBody>
        </p:sp>
        <p:sp>
          <p:nvSpPr>
            <p:cNvPr id="30" name="TextBox 29">
              <a:extLst>
                <a:ext uri="{FF2B5EF4-FFF2-40B4-BE49-F238E27FC236}">
                  <a16:creationId xmlns:a16="http://schemas.microsoft.com/office/drawing/2014/main" id="{FCDE45BD-5BD9-4DC6-85E6-AF5BBC5D84E8}"/>
                </a:ext>
              </a:extLst>
            </p:cNvPr>
            <p:cNvSpPr txBox="1"/>
            <p:nvPr/>
          </p:nvSpPr>
          <p:spPr>
            <a:xfrm>
              <a:off x="4302252" y="3793595"/>
              <a:ext cx="1212112" cy="276999"/>
            </a:xfrm>
            <a:prstGeom prst="rect">
              <a:avLst/>
            </a:prstGeom>
            <a:noFill/>
          </p:spPr>
          <p:txBody>
            <a:bodyPr wrap="square" rtlCol="0">
              <a:spAutoFit/>
            </a:bodyPr>
            <a:lstStyle/>
            <a:p>
              <a:r>
                <a:rPr lang="en-US" sz="1200" dirty="0">
                  <a:latin typeface="Google Sans" panose="020B0604020202020204" charset="0"/>
                </a:rPr>
                <a:t>Time </a:t>
              </a:r>
              <a:r>
                <a:rPr lang="en-US" sz="1200" baseline="-25000" dirty="0">
                  <a:latin typeface="Google Sans" panose="020B0604020202020204" charset="0"/>
                </a:rPr>
                <a:t>-4 days</a:t>
              </a:r>
            </a:p>
          </p:txBody>
        </p:sp>
        <p:sp>
          <p:nvSpPr>
            <p:cNvPr id="31" name="TextBox 30">
              <a:extLst>
                <a:ext uri="{FF2B5EF4-FFF2-40B4-BE49-F238E27FC236}">
                  <a16:creationId xmlns:a16="http://schemas.microsoft.com/office/drawing/2014/main" id="{63DDBF08-0369-4D30-B064-4769ABC8750C}"/>
                </a:ext>
              </a:extLst>
            </p:cNvPr>
            <p:cNvSpPr txBox="1"/>
            <p:nvPr/>
          </p:nvSpPr>
          <p:spPr>
            <a:xfrm>
              <a:off x="5843973" y="3774516"/>
              <a:ext cx="1212112" cy="276999"/>
            </a:xfrm>
            <a:prstGeom prst="rect">
              <a:avLst/>
            </a:prstGeom>
            <a:noFill/>
          </p:spPr>
          <p:txBody>
            <a:bodyPr wrap="square" rtlCol="0">
              <a:spAutoFit/>
            </a:bodyPr>
            <a:lstStyle/>
            <a:p>
              <a:r>
                <a:rPr lang="en-US" sz="1200" dirty="0">
                  <a:latin typeface="Google Sans" panose="020B0604020202020204" charset="0"/>
                </a:rPr>
                <a:t>Time </a:t>
              </a:r>
              <a:r>
                <a:rPr lang="en-US" sz="1200" baseline="-25000" dirty="0">
                  <a:latin typeface="Google Sans" panose="020B0604020202020204" charset="0"/>
                </a:rPr>
                <a:t>0 days</a:t>
              </a:r>
            </a:p>
          </p:txBody>
        </p:sp>
        <p:sp>
          <p:nvSpPr>
            <p:cNvPr id="32" name="TextBox 31">
              <a:extLst>
                <a:ext uri="{FF2B5EF4-FFF2-40B4-BE49-F238E27FC236}">
                  <a16:creationId xmlns:a16="http://schemas.microsoft.com/office/drawing/2014/main" id="{0DC39C69-80FC-48A7-AA3E-1C71B3E04B36}"/>
                </a:ext>
              </a:extLst>
            </p:cNvPr>
            <p:cNvSpPr txBox="1"/>
            <p:nvPr/>
          </p:nvSpPr>
          <p:spPr>
            <a:xfrm>
              <a:off x="8104242" y="3798048"/>
              <a:ext cx="1212112" cy="400110"/>
            </a:xfrm>
            <a:prstGeom prst="rect">
              <a:avLst/>
            </a:prstGeom>
            <a:noFill/>
          </p:spPr>
          <p:txBody>
            <a:bodyPr wrap="square" rtlCol="0">
              <a:spAutoFit/>
            </a:bodyPr>
            <a:lstStyle/>
            <a:p>
              <a:r>
                <a:rPr lang="en-US" sz="1200" dirty="0">
                  <a:latin typeface="Google Sans" panose="020B0604020202020204" charset="0"/>
                </a:rPr>
                <a:t>Time </a:t>
              </a:r>
              <a:r>
                <a:rPr lang="en-US" sz="1200" baseline="-25000" dirty="0">
                  <a:latin typeface="Google Sans" panose="020B0604020202020204" charset="0"/>
                </a:rPr>
                <a:t>+N days</a:t>
              </a:r>
              <a:br>
                <a:rPr lang="en-US" sz="1200" baseline="-25000" dirty="0">
                  <a:latin typeface="Google Sans" panose="020B0604020202020204" charset="0"/>
                </a:rPr>
              </a:br>
              <a:r>
                <a:rPr lang="en-US" sz="1200" baseline="-25000" dirty="0">
                  <a:latin typeface="Google Sans" panose="020B0604020202020204" charset="0"/>
                </a:rPr>
                <a:t>(configurable)</a:t>
              </a:r>
            </a:p>
          </p:txBody>
        </p:sp>
      </p:grpSp>
    </p:spTree>
    <p:extLst>
      <p:ext uri="{BB962C8B-B14F-4D97-AF65-F5344CB8AC3E}">
        <p14:creationId xmlns:p14="http://schemas.microsoft.com/office/powerpoint/2010/main" val="2164879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35DEF8-71C5-4FBC-ABEA-817FDE40751B}"/>
              </a:ext>
            </a:extLst>
          </p:cNvPr>
          <p:cNvSpPr/>
          <p:nvPr/>
        </p:nvSpPr>
        <p:spPr>
          <a:xfrm>
            <a:off x="0" y="1364363"/>
            <a:ext cx="9144000" cy="3117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037A7A-E7F3-45B5-9486-67F09914DB48}"/>
              </a:ext>
            </a:extLst>
          </p:cNvPr>
          <p:cNvSpPr>
            <a:spLocks noGrp="1"/>
          </p:cNvSpPr>
          <p:nvPr>
            <p:ph type="title"/>
          </p:nvPr>
        </p:nvSpPr>
        <p:spPr/>
        <p:txBody>
          <a:bodyPr/>
          <a:lstStyle/>
          <a:p>
            <a:r>
              <a:rPr lang="en-US" dirty="0"/>
              <a:t>Natural Disasters… a Costly Emergency </a:t>
            </a:r>
          </a:p>
        </p:txBody>
      </p:sp>
      <p:sp>
        <p:nvSpPr>
          <p:cNvPr id="4" name="Text Placeholder 3">
            <a:extLst>
              <a:ext uri="{FF2B5EF4-FFF2-40B4-BE49-F238E27FC236}">
                <a16:creationId xmlns:a16="http://schemas.microsoft.com/office/drawing/2014/main" id="{3184FB12-6193-484C-B2B0-9AE93F4D8A26}"/>
              </a:ext>
            </a:extLst>
          </p:cNvPr>
          <p:cNvSpPr>
            <a:spLocks noGrp="1"/>
          </p:cNvSpPr>
          <p:nvPr>
            <p:ph type="body" idx="2"/>
          </p:nvPr>
        </p:nvSpPr>
        <p:spPr>
          <a:xfrm>
            <a:off x="356616" y="1627631"/>
            <a:ext cx="2192804" cy="2241915"/>
          </a:xfrm>
        </p:spPr>
        <p:txBody>
          <a:bodyPr/>
          <a:lstStyle/>
          <a:p>
            <a:r>
              <a:rPr lang="en-US" dirty="0"/>
              <a:t>In 2016 alone, natural disasters caused </a:t>
            </a:r>
            <a:r>
              <a:rPr lang="en-US" b="1" dirty="0">
                <a:solidFill>
                  <a:srgbClr val="FF0000"/>
                </a:solidFill>
              </a:rPr>
              <a:t>$153.9B </a:t>
            </a:r>
            <a:r>
              <a:rPr lang="en-US" dirty="0"/>
              <a:t>of damage worldwide.</a:t>
            </a:r>
          </a:p>
        </p:txBody>
      </p:sp>
      <p:graphicFrame>
        <p:nvGraphicFramePr>
          <p:cNvPr id="8" name="Chart 7">
            <a:extLst>
              <a:ext uri="{FF2B5EF4-FFF2-40B4-BE49-F238E27FC236}">
                <a16:creationId xmlns:a16="http://schemas.microsoft.com/office/drawing/2014/main" id="{A941C0F3-7784-4D02-A864-08285C0C0794}"/>
              </a:ext>
            </a:extLst>
          </p:cNvPr>
          <p:cNvGraphicFramePr>
            <a:graphicFrameLocks/>
          </p:cNvGraphicFramePr>
          <p:nvPr>
            <p:extLst>
              <p:ext uri="{D42A27DB-BD31-4B8C-83A1-F6EECF244321}">
                <p14:modId xmlns:p14="http://schemas.microsoft.com/office/powerpoint/2010/main" val="1705150744"/>
              </p:ext>
            </p:extLst>
          </p:nvPr>
        </p:nvGraphicFramePr>
        <p:xfrm>
          <a:off x="2906036" y="1457870"/>
          <a:ext cx="5753514"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F0DADBF5-20BB-4BEE-B16C-FFDDF537C5C5}"/>
              </a:ext>
            </a:extLst>
          </p:cNvPr>
          <p:cNvSpPr/>
          <p:nvPr/>
        </p:nvSpPr>
        <p:spPr>
          <a:xfrm>
            <a:off x="3024787" y="4168582"/>
            <a:ext cx="4572000" cy="215444"/>
          </a:xfrm>
          <a:prstGeom prst="rect">
            <a:avLst/>
          </a:prstGeom>
        </p:spPr>
        <p:txBody>
          <a:bodyPr>
            <a:spAutoFit/>
          </a:bodyPr>
          <a:lstStyle/>
          <a:p>
            <a:r>
              <a:rPr lang="en-US" sz="800" dirty="0">
                <a:solidFill>
                  <a:srgbClr val="333333"/>
                </a:solidFill>
                <a:latin typeface="Google Sans" panose="020B0604020202020204" charset="0"/>
              </a:rPr>
              <a:t>Source: </a:t>
            </a:r>
            <a:r>
              <a:rPr lang="en-US" sz="800" dirty="0">
                <a:solidFill>
                  <a:srgbClr val="333333"/>
                </a:solidFill>
                <a:latin typeface="Google Sans" panose="020B0604020202020204" charset="0"/>
                <a:hlinkClick r:id="rId4"/>
              </a:rPr>
              <a:t>EMDAT</a:t>
            </a:r>
            <a:r>
              <a:rPr lang="en-US" sz="800" dirty="0">
                <a:solidFill>
                  <a:srgbClr val="333333"/>
                </a:solidFill>
                <a:latin typeface="Google Sans" panose="020B0604020202020204" charset="0"/>
              </a:rPr>
              <a:t> (2017): OFDA/CRED International Disaster Database</a:t>
            </a:r>
            <a:endParaRPr lang="en-US" sz="800" dirty="0">
              <a:latin typeface="Google Sans" panose="020B0604020202020204" charset="0"/>
            </a:endParaRPr>
          </a:p>
        </p:txBody>
      </p:sp>
    </p:spTree>
    <p:extLst>
      <p:ext uri="{BB962C8B-B14F-4D97-AF65-F5344CB8AC3E}">
        <p14:creationId xmlns:p14="http://schemas.microsoft.com/office/powerpoint/2010/main" val="99210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idx="4294967295"/>
          </p:nvPr>
        </p:nvSpPr>
        <p:spPr>
          <a:xfrm>
            <a:off x="462053" y="494505"/>
            <a:ext cx="7429410" cy="557213"/>
          </a:xfrm>
          <a:prstGeom prst="rect">
            <a:avLst/>
          </a:prstGeom>
          <a:noFill/>
          <a:ln>
            <a:noFill/>
          </a:ln>
        </p:spPr>
        <p:txBody>
          <a:bodyPr spcFirstLastPara="1" wrap="square" lIns="91425" tIns="91425" rIns="91425" bIns="91425" anchor="t" anchorCtr="0">
            <a:noAutofit/>
          </a:bodyPr>
          <a:lstStyle/>
          <a:p>
            <a:pPr lvl="0"/>
            <a:r>
              <a:rPr lang="en-US" dirty="0"/>
              <a:t>Demand Prediction Pipeline</a:t>
            </a:r>
            <a:endParaRPr sz="3000" i="0" u="none" strike="noStrike" cap="none" dirty="0">
              <a:solidFill>
                <a:schemeClr val="dk2"/>
              </a:solidFill>
            </a:endParaRPr>
          </a:p>
        </p:txBody>
      </p:sp>
      <p:sp>
        <p:nvSpPr>
          <p:cNvPr id="343" name="Shape 343"/>
          <p:cNvSpPr txBox="1">
            <a:spLocks noGrp="1"/>
          </p:cNvSpPr>
          <p:nvPr>
            <p:ph type="body" idx="4294967295"/>
          </p:nvPr>
        </p:nvSpPr>
        <p:spPr>
          <a:xfrm>
            <a:off x="462053" y="1307460"/>
            <a:ext cx="2430882" cy="37857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400" i="0" u="none" strike="noStrike" cap="none" dirty="0">
                <a:solidFill>
                  <a:schemeClr val="accent1"/>
                </a:solidFill>
              </a:rPr>
              <a:t>Build Features and Labels</a:t>
            </a:r>
            <a:endParaRPr dirty="0"/>
          </a:p>
        </p:txBody>
      </p:sp>
      <p:sp>
        <p:nvSpPr>
          <p:cNvPr id="10" name="Shape 343">
            <a:extLst>
              <a:ext uri="{FF2B5EF4-FFF2-40B4-BE49-F238E27FC236}">
                <a16:creationId xmlns:a16="http://schemas.microsoft.com/office/drawing/2014/main" id="{4EEB999C-6FF0-4800-9866-276DE4ADAA54}"/>
              </a:ext>
            </a:extLst>
          </p:cNvPr>
          <p:cNvSpPr txBox="1">
            <a:spLocks/>
          </p:cNvSpPr>
          <p:nvPr/>
        </p:nvSpPr>
        <p:spPr>
          <a:xfrm>
            <a:off x="6682694" y="1307928"/>
            <a:ext cx="1987381" cy="37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dirty="0"/>
              <a:t>Output Predictions</a:t>
            </a:r>
          </a:p>
        </p:txBody>
      </p:sp>
      <p:sp>
        <p:nvSpPr>
          <p:cNvPr id="18" name="Shape 343">
            <a:extLst>
              <a:ext uri="{FF2B5EF4-FFF2-40B4-BE49-F238E27FC236}">
                <a16:creationId xmlns:a16="http://schemas.microsoft.com/office/drawing/2014/main" id="{CC33C04F-27DA-4495-9FCD-4559DB1B6533}"/>
              </a:ext>
            </a:extLst>
          </p:cNvPr>
          <p:cNvSpPr txBox="1">
            <a:spLocks/>
          </p:cNvSpPr>
          <p:nvPr/>
        </p:nvSpPr>
        <p:spPr>
          <a:xfrm>
            <a:off x="4067678" y="1301201"/>
            <a:ext cx="1556946" cy="379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t>Train Model(s)</a:t>
            </a:r>
          </a:p>
        </p:txBody>
      </p:sp>
      <p:grpSp>
        <p:nvGrpSpPr>
          <p:cNvPr id="11" name="Group 10">
            <a:extLst>
              <a:ext uri="{FF2B5EF4-FFF2-40B4-BE49-F238E27FC236}">
                <a16:creationId xmlns:a16="http://schemas.microsoft.com/office/drawing/2014/main" id="{29A438CE-C94D-419D-9CE2-6C21A0BC8206}"/>
              </a:ext>
            </a:extLst>
          </p:cNvPr>
          <p:cNvGrpSpPr/>
          <p:nvPr/>
        </p:nvGrpSpPr>
        <p:grpSpPr>
          <a:xfrm>
            <a:off x="557512" y="3255153"/>
            <a:ext cx="7454358" cy="1063411"/>
            <a:chOff x="510474" y="1721692"/>
            <a:chExt cx="7454358" cy="1063411"/>
          </a:xfrm>
        </p:grpSpPr>
        <p:sp>
          <p:nvSpPr>
            <p:cNvPr id="24" name="Shape 329">
              <a:extLst>
                <a:ext uri="{FF2B5EF4-FFF2-40B4-BE49-F238E27FC236}">
                  <a16:creationId xmlns:a16="http://schemas.microsoft.com/office/drawing/2014/main" id="{6999014E-BA62-4DEA-9776-EEF690EE0169}"/>
                </a:ext>
              </a:extLst>
            </p:cNvPr>
            <p:cNvSpPr txBox="1"/>
            <p:nvPr/>
          </p:nvSpPr>
          <p:spPr>
            <a:xfrm>
              <a:off x="1313149" y="2464508"/>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BigQuery</a:t>
              </a:r>
            </a:p>
          </p:txBody>
        </p:sp>
        <p:pic>
          <p:nvPicPr>
            <p:cNvPr id="26" name="Shape 337" descr="BigQuery_256px.png">
              <a:extLst>
                <a:ext uri="{FF2B5EF4-FFF2-40B4-BE49-F238E27FC236}">
                  <a16:creationId xmlns:a16="http://schemas.microsoft.com/office/drawing/2014/main" id="{DF2268DA-5C9F-49F7-BCB2-6F166545EEEC}"/>
                </a:ext>
              </a:extLst>
            </p:cNvPr>
            <p:cNvPicPr preferRelativeResize="0"/>
            <p:nvPr/>
          </p:nvPicPr>
          <p:blipFill rotWithShape="1">
            <a:blip r:embed="rId3">
              <a:alphaModFix/>
            </a:blip>
            <a:srcRect t="5092" b="5092"/>
            <a:stretch/>
          </p:blipFill>
          <p:spPr>
            <a:xfrm>
              <a:off x="1354565" y="1781530"/>
              <a:ext cx="658345" cy="591319"/>
            </a:xfrm>
            <a:prstGeom prst="rect">
              <a:avLst/>
            </a:prstGeom>
            <a:noFill/>
            <a:ln>
              <a:noFill/>
            </a:ln>
          </p:spPr>
        </p:pic>
        <p:sp>
          <p:nvSpPr>
            <p:cNvPr id="28" name="Shape 364">
              <a:extLst>
                <a:ext uri="{FF2B5EF4-FFF2-40B4-BE49-F238E27FC236}">
                  <a16:creationId xmlns:a16="http://schemas.microsoft.com/office/drawing/2014/main" id="{D09ADF80-0830-45B6-A849-09E17C48B23E}"/>
                </a:ext>
              </a:extLst>
            </p:cNvPr>
            <p:cNvSpPr txBox="1"/>
            <p:nvPr/>
          </p:nvSpPr>
          <p:spPr>
            <a:xfrm>
              <a:off x="2058113" y="2460305"/>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Storage</a:t>
              </a:r>
            </a:p>
          </p:txBody>
        </p:sp>
        <p:pic>
          <p:nvPicPr>
            <p:cNvPr id="30" name="Shape 369" descr="Cloud-Storage_256px.png">
              <a:extLst>
                <a:ext uri="{FF2B5EF4-FFF2-40B4-BE49-F238E27FC236}">
                  <a16:creationId xmlns:a16="http://schemas.microsoft.com/office/drawing/2014/main" id="{EA9FC9A1-D342-4265-8F29-0531F9E00616}"/>
                </a:ext>
              </a:extLst>
            </p:cNvPr>
            <p:cNvPicPr preferRelativeResize="0"/>
            <p:nvPr/>
          </p:nvPicPr>
          <p:blipFill rotWithShape="1">
            <a:blip r:embed="rId4">
              <a:alphaModFix/>
            </a:blip>
            <a:srcRect t="5092" b="5092"/>
            <a:stretch/>
          </p:blipFill>
          <p:spPr>
            <a:xfrm>
              <a:off x="2099529" y="1781530"/>
              <a:ext cx="658345" cy="591319"/>
            </a:xfrm>
            <a:prstGeom prst="rect">
              <a:avLst/>
            </a:prstGeom>
            <a:noFill/>
            <a:ln>
              <a:noFill/>
            </a:ln>
          </p:spPr>
        </p:pic>
        <p:sp>
          <p:nvSpPr>
            <p:cNvPr id="31" name="Shape 376">
              <a:extLst>
                <a:ext uri="{FF2B5EF4-FFF2-40B4-BE49-F238E27FC236}">
                  <a16:creationId xmlns:a16="http://schemas.microsoft.com/office/drawing/2014/main" id="{29502FD1-952D-4B57-9767-AE54F8FD8258}"/>
                </a:ext>
              </a:extLst>
            </p:cNvPr>
            <p:cNvSpPr txBox="1"/>
            <p:nvPr/>
          </p:nvSpPr>
          <p:spPr>
            <a:xfrm>
              <a:off x="4151526" y="2401529"/>
              <a:ext cx="1104068"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Machine Learning</a:t>
              </a:r>
            </a:p>
          </p:txBody>
        </p:sp>
        <p:pic>
          <p:nvPicPr>
            <p:cNvPr id="32" name="Shape 380" descr="Cloud-Machine-Learning_256px.png">
              <a:extLst>
                <a:ext uri="{FF2B5EF4-FFF2-40B4-BE49-F238E27FC236}">
                  <a16:creationId xmlns:a16="http://schemas.microsoft.com/office/drawing/2014/main" id="{C6613AF9-9C24-4257-90E3-42770BCD9CF3}"/>
                </a:ext>
              </a:extLst>
            </p:cNvPr>
            <p:cNvPicPr preferRelativeResize="0"/>
            <p:nvPr/>
          </p:nvPicPr>
          <p:blipFill rotWithShape="1">
            <a:blip r:embed="rId5">
              <a:alphaModFix/>
            </a:blip>
            <a:srcRect t="5092" b="5092"/>
            <a:stretch/>
          </p:blipFill>
          <p:spPr>
            <a:xfrm>
              <a:off x="4372171" y="1781530"/>
              <a:ext cx="658345" cy="591319"/>
            </a:xfrm>
            <a:prstGeom prst="rect">
              <a:avLst/>
            </a:prstGeom>
            <a:noFill/>
            <a:ln>
              <a:noFill/>
            </a:ln>
          </p:spPr>
        </p:pic>
        <p:sp>
          <p:nvSpPr>
            <p:cNvPr id="33" name="Shape 438">
              <a:extLst>
                <a:ext uri="{FF2B5EF4-FFF2-40B4-BE49-F238E27FC236}">
                  <a16:creationId xmlns:a16="http://schemas.microsoft.com/office/drawing/2014/main" id="{1816C0C2-103D-44EE-AC2A-F5FD24496FA6}"/>
                </a:ext>
              </a:extLst>
            </p:cNvPr>
            <p:cNvSpPr txBox="1"/>
            <p:nvPr/>
          </p:nvSpPr>
          <p:spPr>
            <a:xfrm>
              <a:off x="510474" y="2474549"/>
              <a:ext cx="800346"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Kubernetes</a:t>
              </a:r>
            </a:p>
          </p:txBody>
        </p:sp>
        <p:pic>
          <p:nvPicPr>
            <p:cNvPr id="34" name="Picture 10" descr="Image result for kubernetes icon">
              <a:extLst>
                <a:ext uri="{FF2B5EF4-FFF2-40B4-BE49-F238E27FC236}">
                  <a16:creationId xmlns:a16="http://schemas.microsoft.com/office/drawing/2014/main" id="{9EB6A5D5-7ED3-483E-9A34-D10992D5F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151" y="1721692"/>
              <a:ext cx="717229" cy="673646"/>
            </a:xfrm>
            <a:prstGeom prst="rect">
              <a:avLst/>
            </a:prstGeom>
            <a:noFill/>
            <a:extLst>
              <a:ext uri="{909E8E84-426E-40DD-AFC4-6F175D3DCCD1}">
                <a14:hiddenFill xmlns:a14="http://schemas.microsoft.com/office/drawing/2010/main">
                  <a:solidFill>
                    <a:srgbClr val="FFFFFF"/>
                  </a:solidFill>
                </a14:hiddenFill>
              </a:ext>
            </a:extLst>
          </p:spPr>
        </p:pic>
        <p:sp>
          <p:nvSpPr>
            <p:cNvPr id="36" name="Shape 329">
              <a:extLst>
                <a:ext uri="{FF2B5EF4-FFF2-40B4-BE49-F238E27FC236}">
                  <a16:creationId xmlns:a16="http://schemas.microsoft.com/office/drawing/2014/main" id="{57E67500-604A-47C0-8F0E-5FA74415C3BF}"/>
                </a:ext>
              </a:extLst>
            </p:cNvPr>
            <p:cNvSpPr txBox="1"/>
            <p:nvPr/>
          </p:nvSpPr>
          <p:spPr>
            <a:xfrm>
              <a:off x="7221215" y="2400655"/>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BigQuery</a:t>
              </a:r>
            </a:p>
          </p:txBody>
        </p:sp>
        <p:pic>
          <p:nvPicPr>
            <p:cNvPr id="37" name="Shape 337" descr="BigQuery_256px.png">
              <a:extLst>
                <a:ext uri="{FF2B5EF4-FFF2-40B4-BE49-F238E27FC236}">
                  <a16:creationId xmlns:a16="http://schemas.microsoft.com/office/drawing/2014/main" id="{19B3F1C9-8471-41C4-BFEB-24CA286365E8}"/>
                </a:ext>
              </a:extLst>
            </p:cNvPr>
            <p:cNvPicPr preferRelativeResize="0"/>
            <p:nvPr/>
          </p:nvPicPr>
          <p:blipFill rotWithShape="1">
            <a:blip r:embed="rId3">
              <a:alphaModFix/>
            </a:blip>
            <a:srcRect t="5092" b="5092"/>
            <a:stretch/>
          </p:blipFill>
          <p:spPr>
            <a:xfrm>
              <a:off x="7262631" y="1781530"/>
              <a:ext cx="658345" cy="591319"/>
            </a:xfrm>
            <a:prstGeom prst="rect">
              <a:avLst/>
            </a:prstGeom>
            <a:noFill/>
            <a:ln>
              <a:noFill/>
            </a:ln>
          </p:spPr>
        </p:pic>
      </p:grpSp>
      <p:grpSp>
        <p:nvGrpSpPr>
          <p:cNvPr id="13" name="Group 12">
            <a:extLst>
              <a:ext uri="{FF2B5EF4-FFF2-40B4-BE49-F238E27FC236}">
                <a16:creationId xmlns:a16="http://schemas.microsoft.com/office/drawing/2014/main" id="{2ADDF819-2F8A-4357-B004-F6FDBA7BA02E}"/>
              </a:ext>
            </a:extLst>
          </p:cNvPr>
          <p:cNvGrpSpPr/>
          <p:nvPr/>
        </p:nvGrpSpPr>
        <p:grpSpPr>
          <a:xfrm>
            <a:off x="403265" y="1794140"/>
            <a:ext cx="8266810" cy="1079015"/>
            <a:chOff x="459020" y="3205778"/>
            <a:chExt cx="8266810" cy="1079015"/>
          </a:xfrm>
        </p:grpSpPr>
        <p:sp>
          <p:nvSpPr>
            <p:cNvPr id="17" name="Shape 304">
              <a:extLst>
                <a:ext uri="{FF2B5EF4-FFF2-40B4-BE49-F238E27FC236}">
                  <a16:creationId xmlns:a16="http://schemas.microsoft.com/office/drawing/2014/main" id="{C6E573E0-E087-4CA6-82EB-AF2B25370212}"/>
                </a:ext>
              </a:extLst>
            </p:cNvPr>
            <p:cNvSpPr/>
            <p:nvPr/>
          </p:nvSpPr>
          <p:spPr>
            <a:xfrm>
              <a:off x="4762231" y="3216362"/>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7" name="Picture 2" descr="Image result for tensorflow icon">
              <a:extLst>
                <a:ext uri="{FF2B5EF4-FFF2-40B4-BE49-F238E27FC236}">
                  <a16:creationId xmlns:a16="http://schemas.microsoft.com/office/drawing/2014/main" id="{5EE31D04-DB4C-4EBE-9A90-12C059004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4173" y="3415590"/>
              <a:ext cx="574200" cy="61419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Users">
              <a:extLst>
                <a:ext uri="{FF2B5EF4-FFF2-40B4-BE49-F238E27FC236}">
                  <a16:creationId xmlns:a16="http://schemas.microsoft.com/office/drawing/2014/main" id="{2B51A77A-731A-4F88-9B30-0F14CB3218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2514" y="3465845"/>
              <a:ext cx="553359" cy="553359"/>
            </a:xfrm>
            <a:prstGeom prst="rect">
              <a:avLst/>
            </a:prstGeom>
          </p:spPr>
        </p:pic>
        <p:pic>
          <p:nvPicPr>
            <p:cNvPr id="5" name="Graphic 4" descr="Deciduous tree">
              <a:extLst>
                <a:ext uri="{FF2B5EF4-FFF2-40B4-BE49-F238E27FC236}">
                  <a16:creationId xmlns:a16="http://schemas.microsoft.com/office/drawing/2014/main" id="{4CEFEB61-A465-4D65-BDB5-458E966571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2771" y="3504874"/>
              <a:ext cx="442153" cy="442153"/>
            </a:xfrm>
            <a:prstGeom prst="rect">
              <a:avLst/>
            </a:prstGeom>
          </p:spPr>
        </p:pic>
        <p:pic>
          <p:nvPicPr>
            <p:cNvPr id="9" name="Graphic 8" descr="City">
              <a:extLst>
                <a:ext uri="{FF2B5EF4-FFF2-40B4-BE49-F238E27FC236}">
                  <a16:creationId xmlns:a16="http://schemas.microsoft.com/office/drawing/2014/main" id="{457AC105-99E6-427B-9144-31FE6813F2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020" y="3465845"/>
              <a:ext cx="491960" cy="491960"/>
            </a:xfrm>
            <a:prstGeom prst="rect">
              <a:avLst/>
            </a:prstGeom>
          </p:spPr>
        </p:pic>
        <p:pic>
          <p:nvPicPr>
            <p:cNvPr id="12" name="Graphic 11" descr="Upward trend">
              <a:extLst>
                <a:ext uri="{FF2B5EF4-FFF2-40B4-BE49-F238E27FC236}">
                  <a16:creationId xmlns:a16="http://schemas.microsoft.com/office/drawing/2014/main" id="{AB8BE10E-EAA8-4E2E-8846-D244EF25FF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56715" y="3469704"/>
              <a:ext cx="477324" cy="477324"/>
            </a:xfrm>
            <a:prstGeom prst="rect">
              <a:avLst/>
            </a:prstGeom>
          </p:spPr>
        </p:pic>
        <p:sp>
          <p:nvSpPr>
            <p:cNvPr id="14" name="TextBox 13">
              <a:extLst>
                <a:ext uri="{FF2B5EF4-FFF2-40B4-BE49-F238E27FC236}">
                  <a16:creationId xmlns:a16="http://schemas.microsoft.com/office/drawing/2014/main" id="{57831E19-FAEF-4F53-949E-AE206CF2666B}"/>
                </a:ext>
              </a:extLst>
            </p:cNvPr>
            <p:cNvSpPr txBox="1"/>
            <p:nvPr/>
          </p:nvSpPr>
          <p:spPr>
            <a:xfrm>
              <a:off x="1058533" y="3946925"/>
              <a:ext cx="1099743" cy="246221"/>
            </a:xfrm>
            <a:prstGeom prst="rect">
              <a:avLst/>
            </a:prstGeom>
            <a:noFill/>
          </p:spPr>
          <p:txBody>
            <a:bodyPr wrap="square" rtlCol="0">
              <a:spAutoFit/>
            </a:bodyPr>
            <a:lstStyle/>
            <a:p>
              <a:pPr algn="ctr"/>
              <a:r>
                <a:rPr lang="en-US" sz="1000" dirty="0">
                  <a:latin typeface="Google Sans" panose="020B0604020202020204" charset="0"/>
                </a:rPr>
                <a:t>(and more)</a:t>
              </a:r>
            </a:p>
          </p:txBody>
        </p:sp>
        <p:pic>
          <p:nvPicPr>
            <p:cNvPr id="21" name="Graphic 20" descr="Saw blade">
              <a:extLst>
                <a:ext uri="{FF2B5EF4-FFF2-40B4-BE49-F238E27FC236}">
                  <a16:creationId xmlns:a16="http://schemas.microsoft.com/office/drawing/2014/main" id="{F56ECBE5-D3B3-49F8-B61B-D8B486564A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59884" y="3415591"/>
              <a:ext cx="565946" cy="565946"/>
            </a:xfrm>
            <a:prstGeom prst="rect">
              <a:avLst/>
            </a:prstGeom>
          </p:spPr>
        </p:pic>
        <p:pic>
          <p:nvPicPr>
            <p:cNvPr id="23" name="Graphic 22" descr="Saw">
              <a:extLst>
                <a:ext uri="{FF2B5EF4-FFF2-40B4-BE49-F238E27FC236}">
                  <a16:creationId xmlns:a16="http://schemas.microsoft.com/office/drawing/2014/main" id="{559E74D4-F719-4FF0-B294-3931D8A632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7589" y="3461712"/>
              <a:ext cx="512823" cy="512823"/>
            </a:xfrm>
            <a:prstGeom prst="rect">
              <a:avLst/>
            </a:prstGeom>
          </p:spPr>
        </p:pic>
        <p:pic>
          <p:nvPicPr>
            <p:cNvPr id="25" name="Graphic 24" descr="Jack hammer">
              <a:extLst>
                <a:ext uri="{FF2B5EF4-FFF2-40B4-BE49-F238E27FC236}">
                  <a16:creationId xmlns:a16="http://schemas.microsoft.com/office/drawing/2014/main" id="{FC3D17EE-7B5A-4760-868E-3F612FCD7B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78646" y="3428809"/>
              <a:ext cx="538858" cy="538858"/>
            </a:xfrm>
            <a:prstGeom prst="rect">
              <a:avLst/>
            </a:prstGeom>
          </p:spPr>
        </p:pic>
        <p:pic>
          <p:nvPicPr>
            <p:cNvPr id="27" name="Graphic 26" descr="Traffic cone">
              <a:extLst>
                <a:ext uri="{FF2B5EF4-FFF2-40B4-BE49-F238E27FC236}">
                  <a16:creationId xmlns:a16="http://schemas.microsoft.com/office/drawing/2014/main" id="{603AD127-0E4E-47E0-8D25-C2A63E6277C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682694" y="3415590"/>
              <a:ext cx="536480" cy="536480"/>
            </a:xfrm>
            <a:prstGeom prst="rect">
              <a:avLst/>
            </a:prstGeom>
          </p:spPr>
        </p:pic>
        <p:cxnSp>
          <p:nvCxnSpPr>
            <p:cNvPr id="29" name="Straight Arrow Connector 28">
              <a:extLst>
                <a:ext uri="{FF2B5EF4-FFF2-40B4-BE49-F238E27FC236}">
                  <a16:creationId xmlns:a16="http://schemas.microsoft.com/office/drawing/2014/main" id="{07B20412-C067-4F79-B44E-F3BB29B02190}"/>
                </a:ext>
              </a:extLst>
            </p:cNvPr>
            <p:cNvCxnSpPr>
              <a:cxnSpLocks/>
            </p:cNvCxnSpPr>
            <p:nvPr/>
          </p:nvCxnSpPr>
          <p:spPr>
            <a:xfrm>
              <a:off x="2892935" y="3704048"/>
              <a:ext cx="465430" cy="0"/>
            </a:xfrm>
            <a:prstGeom prst="straightConnector1">
              <a:avLst/>
            </a:prstGeom>
            <a:ln>
              <a:solidFill>
                <a:srgbClr val="4285F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3C08C80-5E29-40D7-89CE-6E08A026AE1F}"/>
                </a:ext>
              </a:extLst>
            </p:cNvPr>
            <p:cNvCxnSpPr>
              <a:cxnSpLocks/>
            </p:cNvCxnSpPr>
            <p:nvPr/>
          </p:nvCxnSpPr>
          <p:spPr>
            <a:xfrm>
              <a:off x="6117018" y="3703235"/>
              <a:ext cx="384711" cy="10262"/>
            </a:xfrm>
            <a:prstGeom prst="straightConnector1">
              <a:avLst/>
            </a:prstGeom>
            <a:ln>
              <a:solidFill>
                <a:srgbClr val="4285F4"/>
              </a:solidFill>
              <a:tailEnd type="triangle"/>
            </a:ln>
          </p:spPr>
          <p:style>
            <a:lnRef idx="1">
              <a:schemeClr val="accent1"/>
            </a:lnRef>
            <a:fillRef idx="0">
              <a:schemeClr val="accent1"/>
            </a:fillRef>
            <a:effectRef idx="0">
              <a:schemeClr val="accent1"/>
            </a:effectRef>
            <a:fontRef idx="minor">
              <a:schemeClr val="tx1"/>
            </a:fontRef>
          </p:style>
        </p:cxnSp>
        <p:sp>
          <p:nvSpPr>
            <p:cNvPr id="20" name="Shape 304">
              <a:extLst>
                <a:ext uri="{FF2B5EF4-FFF2-40B4-BE49-F238E27FC236}">
                  <a16:creationId xmlns:a16="http://schemas.microsoft.com/office/drawing/2014/main" id="{34BDBBFA-53F1-4BD2-ADCF-066398EDD0F5}"/>
                </a:ext>
              </a:extLst>
            </p:cNvPr>
            <p:cNvSpPr/>
            <p:nvPr/>
          </p:nvSpPr>
          <p:spPr>
            <a:xfrm>
              <a:off x="3635129" y="3205778"/>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8" name="Picture 7" descr="A close up of a sign&#10;&#10;Description generated with very high confidence">
              <a:extLst>
                <a:ext uri="{FF2B5EF4-FFF2-40B4-BE49-F238E27FC236}">
                  <a16:creationId xmlns:a16="http://schemas.microsoft.com/office/drawing/2014/main" id="{223F3272-7249-4526-AE1B-E7715CAE2D6D}"/>
                </a:ext>
              </a:extLst>
            </p:cNvPr>
            <p:cNvPicPr>
              <a:picLocks noChangeAspect="1"/>
            </p:cNvPicPr>
            <p:nvPr/>
          </p:nvPicPr>
          <p:blipFill>
            <a:blip r:embed="rId24"/>
            <a:stretch>
              <a:fillRect/>
            </a:stretch>
          </p:blipFill>
          <p:spPr>
            <a:xfrm>
              <a:off x="3778743" y="3618148"/>
              <a:ext cx="840310" cy="243690"/>
            </a:xfrm>
            <a:prstGeom prst="rect">
              <a:avLst/>
            </a:prstGeom>
          </p:spPr>
        </p:pic>
      </p:grpSp>
    </p:spTree>
    <p:extLst>
      <p:ext uri="{BB962C8B-B14F-4D97-AF65-F5344CB8AC3E}">
        <p14:creationId xmlns:p14="http://schemas.microsoft.com/office/powerpoint/2010/main" val="385119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r>
              <a:rPr lang="en-US" dirty="0"/>
              <a:t>Building 1500 Features and Labels</a:t>
            </a:r>
          </a:p>
        </p:txBody>
      </p:sp>
      <p:pic>
        <p:nvPicPr>
          <p:cNvPr id="3" name="Graphic 2" descr="Users">
            <a:extLst>
              <a:ext uri="{FF2B5EF4-FFF2-40B4-BE49-F238E27FC236}">
                <a16:creationId xmlns:a16="http://schemas.microsoft.com/office/drawing/2014/main" id="{2B51A77A-731A-4F88-9B30-0F14CB321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905" y="2065248"/>
            <a:ext cx="553359" cy="553359"/>
          </a:xfrm>
          <a:prstGeom prst="rect">
            <a:avLst/>
          </a:prstGeom>
        </p:spPr>
      </p:pic>
      <p:pic>
        <p:nvPicPr>
          <p:cNvPr id="5" name="Graphic 4" descr="Deciduous tree">
            <a:extLst>
              <a:ext uri="{FF2B5EF4-FFF2-40B4-BE49-F238E27FC236}">
                <a16:creationId xmlns:a16="http://schemas.microsoft.com/office/drawing/2014/main" id="{4CEFEB61-A465-4D65-BDB5-458E96657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162" y="2104277"/>
            <a:ext cx="442153" cy="442153"/>
          </a:xfrm>
          <a:prstGeom prst="rect">
            <a:avLst/>
          </a:prstGeom>
        </p:spPr>
      </p:pic>
      <p:pic>
        <p:nvPicPr>
          <p:cNvPr id="9" name="Graphic 8" descr="City">
            <a:extLst>
              <a:ext uri="{FF2B5EF4-FFF2-40B4-BE49-F238E27FC236}">
                <a16:creationId xmlns:a16="http://schemas.microsoft.com/office/drawing/2014/main" id="{457AC105-99E6-427B-9144-31FE6813F2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411" y="2065248"/>
            <a:ext cx="491960" cy="491960"/>
          </a:xfrm>
          <a:prstGeom prst="rect">
            <a:avLst/>
          </a:prstGeom>
        </p:spPr>
      </p:pic>
      <p:pic>
        <p:nvPicPr>
          <p:cNvPr id="12" name="Graphic 11" descr="Upward trend">
            <a:extLst>
              <a:ext uri="{FF2B5EF4-FFF2-40B4-BE49-F238E27FC236}">
                <a16:creationId xmlns:a16="http://schemas.microsoft.com/office/drawing/2014/main" id="{AB8BE10E-EAA8-4E2E-8846-D244EF25F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8106" y="2069107"/>
            <a:ext cx="477324" cy="477324"/>
          </a:xfrm>
          <a:prstGeom prst="rect">
            <a:avLst/>
          </a:prstGeom>
        </p:spPr>
      </p:pic>
      <p:sp>
        <p:nvSpPr>
          <p:cNvPr id="14" name="TextBox 13">
            <a:extLst>
              <a:ext uri="{FF2B5EF4-FFF2-40B4-BE49-F238E27FC236}">
                <a16:creationId xmlns:a16="http://schemas.microsoft.com/office/drawing/2014/main" id="{57831E19-FAEF-4F53-949E-AE206CF2666B}"/>
              </a:ext>
            </a:extLst>
          </p:cNvPr>
          <p:cNvSpPr txBox="1"/>
          <p:nvPr/>
        </p:nvSpPr>
        <p:spPr>
          <a:xfrm>
            <a:off x="929924" y="2546328"/>
            <a:ext cx="1099743" cy="246221"/>
          </a:xfrm>
          <a:prstGeom prst="rect">
            <a:avLst/>
          </a:prstGeom>
          <a:noFill/>
        </p:spPr>
        <p:txBody>
          <a:bodyPr wrap="square" rtlCol="0">
            <a:spAutoFit/>
          </a:bodyPr>
          <a:lstStyle/>
          <a:p>
            <a:pPr algn="ctr"/>
            <a:r>
              <a:rPr lang="en-US" sz="1000" dirty="0">
                <a:latin typeface="Google Sans" panose="020B0604020202020204" charset="0"/>
              </a:rPr>
              <a:t>(and more)</a:t>
            </a:r>
          </a:p>
        </p:txBody>
      </p:sp>
      <p:sp>
        <p:nvSpPr>
          <p:cNvPr id="18" name="Shape 329">
            <a:extLst>
              <a:ext uri="{FF2B5EF4-FFF2-40B4-BE49-F238E27FC236}">
                <a16:creationId xmlns:a16="http://schemas.microsoft.com/office/drawing/2014/main" id="{FDCC23BC-DE40-446F-A515-BB82E679D0D1}"/>
              </a:ext>
            </a:extLst>
          </p:cNvPr>
          <p:cNvSpPr txBox="1"/>
          <p:nvPr/>
        </p:nvSpPr>
        <p:spPr>
          <a:xfrm>
            <a:off x="1133086" y="3891643"/>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BigQuery</a:t>
            </a:r>
          </a:p>
        </p:txBody>
      </p:sp>
      <p:pic>
        <p:nvPicPr>
          <p:cNvPr id="19" name="Shape 337" descr="BigQuery_256px.png">
            <a:extLst>
              <a:ext uri="{FF2B5EF4-FFF2-40B4-BE49-F238E27FC236}">
                <a16:creationId xmlns:a16="http://schemas.microsoft.com/office/drawing/2014/main" id="{3F531B6B-750C-4397-B85A-BEF19A1CEAC0}"/>
              </a:ext>
            </a:extLst>
          </p:cNvPr>
          <p:cNvPicPr preferRelativeResize="0"/>
          <p:nvPr/>
        </p:nvPicPr>
        <p:blipFill rotWithShape="1">
          <a:blip r:embed="rId11">
            <a:alphaModFix/>
          </a:blip>
          <a:srcRect t="5092" b="5092"/>
          <a:stretch/>
        </p:blipFill>
        <p:spPr>
          <a:xfrm>
            <a:off x="1174502" y="3208665"/>
            <a:ext cx="658345" cy="591319"/>
          </a:xfrm>
          <a:prstGeom prst="rect">
            <a:avLst/>
          </a:prstGeom>
          <a:noFill/>
          <a:ln>
            <a:noFill/>
          </a:ln>
        </p:spPr>
      </p:pic>
      <p:sp>
        <p:nvSpPr>
          <p:cNvPr id="20" name="Shape 364">
            <a:extLst>
              <a:ext uri="{FF2B5EF4-FFF2-40B4-BE49-F238E27FC236}">
                <a16:creationId xmlns:a16="http://schemas.microsoft.com/office/drawing/2014/main" id="{68174755-1F95-4F06-9851-AFE109468E0C}"/>
              </a:ext>
            </a:extLst>
          </p:cNvPr>
          <p:cNvSpPr txBox="1"/>
          <p:nvPr/>
        </p:nvSpPr>
        <p:spPr>
          <a:xfrm>
            <a:off x="1878050" y="3887440"/>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Storage</a:t>
            </a:r>
          </a:p>
        </p:txBody>
      </p:sp>
      <p:pic>
        <p:nvPicPr>
          <p:cNvPr id="22" name="Shape 369" descr="Cloud-Storage_256px.png">
            <a:extLst>
              <a:ext uri="{FF2B5EF4-FFF2-40B4-BE49-F238E27FC236}">
                <a16:creationId xmlns:a16="http://schemas.microsoft.com/office/drawing/2014/main" id="{8060DE73-B90B-4E9F-AEE0-FEF32D9F602F}"/>
              </a:ext>
            </a:extLst>
          </p:cNvPr>
          <p:cNvPicPr preferRelativeResize="0"/>
          <p:nvPr/>
        </p:nvPicPr>
        <p:blipFill rotWithShape="1">
          <a:blip r:embed="rId12">
            <a:alphaModFix/>
          </a:blip>
          <a:srcRect t="5092" b="5092"/>
          <a:stretch/>
        </p:blipFill>
        <p:spPr>
          <a:xfrm>
            <a:off x="1919466" y="3208665"/>
            <a:ext cx="658345" cy="591319"/>
          </a:xfrm>
          <a:prstGeom prst="rect">
            <a:avLst/>
          </a:prstGeom>
          <a:noFill/>
          <a:ln>
            <a:noFill/>
          </a:ln>
        </p:spPr>
      </p:pic>
      <p:sp>
        <p:nvSpPr>
          <p:cNvPr id="24" name="Shape 438">
            <a:extLst>
              <a:ext uri="{FF2B5EF4-FFF2-40B4-BE49-F238E27FC236}">
                <a16:creationId xmlns:a16="http://schemas.microsoft.com/office/drawing/2014/main" id="{AC9EC997-ED98-4F77-B693-BAA9D44FE294}"/>
              </a:ext>
            </a:extLst>
          </p:cNvPr>
          <p:cNvSpPr txBox="1"/>
          <p:nvPr/>
        </p:nvSpPr>
        <p:spPr>
          <a:xfrm>
            <a:off x="330411" y="3901684"/>
            <a:ext cx="800346"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Kubernetes</a:t>
            </a:r>
          </a:p>
        </p:txBody>
      </p:sp>
      <p:pic>
        <p:nvPicPr>
          <p:cNvPr id="26" name="Picture 10" descr="Image result for kubernetes icon">
            <a:extLst>
              <a:ext uri="{FF2B5EF4-FFF2-40B4-BE49-F238E27FC236}">
                <a16:creationId xmlns:a16="http://schemas.microsoft.com/office/drawing/2014/main" id="{7B020E0E-9409-41EE-AB20-29817878E4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088" y="3148827"/>
            <a:ext cx="717229" cy="67364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8251682-31AB-403F-9C04-6B7A8B6A8DC8}"/>
              </a:ext>
            </a:extLst>
          </p:cNvPr>
          <p:cNvSpPr/>
          <p:nvPr/>
        </p:nvSpPr>
        <p:spPr>
          <a:xfrm>
            <a:off x="2915074" y="1667292"/>
            <a:ext cx="1920240" cy="3454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78E9387-1707-4ACC-99FC-B1D4442B3B54}"/>
              </a:ext>
            </a:extLst>
          </p:cNvPr>
          <p:cNvSpPr/>
          <p:nvPr/>
        </p:nvSpPr>
        <p:spPr>
          <a:xfrm>
            <a:off x="5049542" y="1667292"/>
            <a:ext cx="1828800" cy="345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E7DFFFC-B3A1-4347-A5DF-7F32683CAB60}"/>
              </a:ext>
            </a:extLst>
          </p:cNvPr>
          <p:cNvSpPr/>
          <p:nvPr/>
        </p:nvSpPr>
        <p:spPr>
          <a:xfrm>
            <a:off x="7187337" y="1667292"/>
            <a:ext cx="1828800" cy="3454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hape 325">
            <a:extLst>
              <a:ext uri="{FF2B5EF4-FFF2-40B4-BE49-F238E27FC236}">
                <a16:creationId xmlns:a16="http://schemas.microsoft.com/office/drawing/2014/main" id="{D9185A7E-D346-47D7-A268-235CEA147E11}"/>
              </a:ext>
            </a:extLst>
          </p:cNvPr>
          <p:cNvSpPr txBox="1">
            <a:spLocks/>
          </p:cNvSpPr>
          <p:nvPr/>
        </p:nvSpPr>
        <p:spPr>
          <a:xfrm>
            <a:off x="2930681" y="1647462"/>
            <a:ext cx="1920240" cy="274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solidFill>
                  <a:schemeClr val="bg1"/>
                </a:solidFill>
              </a:rPr>
              <a:t>Weather/Geo Data</a:t>
            </a:r>
          </a:p>
          <a:p>
            <a:pPr marL="0" indent="0">
              <a:spcBef>
                <a:spcPts val="1000"/>
              </a:spcBef>
            </a:pPr>
            <a:r>
              <a:rPr lang="en-US" dirty="0"/>
              <a:t>72 Billion historical observations and future forecasts of wind, rain, pressure, soil moisture, solar radiation, vegetation type/rate, and many more from NOAA and NLCD</a:t>
            </a:r>
          </a:p>
        </p:txBody>
      </p:sp>
      <p:sp>
        <p:nvSpPr>
          <p:cNvPr id="33" name="Shape 325">
            <a:extLst>
              <a:ext uri="{FF2B5EF4-FFF2-40B4-BE49-F238E27FC236}">
                <a16:creationId xmlns:a16="http://schemas.microsoft.com/office/drawing/2014/main" id="{6EAE8835-8D62-4408-942C-0C0B6BC18114}"/>
              </a:ext>
            </a:extLst>
          </p:cNvPr>
          <p:cNvSpPr txBox="1">
            <a:spLocks/>
          </p:cNvSpPr>
          <p:nvPr/>
        </p:nvSpPr>
        <p:spPr>
          <a:xfrm>
            <a:off x="7187337" y="1616230"/>
            <a:ext cx="1920240" cy="274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solidFill>
                  <a:schemeClr val="bg1"/>
                </a:solidFill>
              </a:rPr>
              <a:t>Client Data</a:t>
            </a:r>
          </a:p>
          <a:p>
            <a:pPr marL="0" indent="0">
              <a:spcBef>
                <a:spcPts val="1000"/>
              </a:spcBef>
              <a:buFont typeface="Arial"/>
              <a:buNone/>
            </a:pPr>
            <a:r>
              <a:rPr lang="en-US" dirty="0"/>
              <a:t>10 years of product sales and inventory across all stores, grouped by product attributes</a:t>
            </a:r>
          </a:p>
        </p:txBody>
      </p:sp>
      <p:sp>
        <p:nvSpPr>
          <p:cNvPr id="34" name="Shape 325">
            <a:extLst>
              <a:ext uri="{FF2B5EF4-FFF2-40B4-BE49-F238E27FC236}">
                <a16:creationId xmlns:a16="http://schemas.microsoft.com/office/drawing/2014/main" id="{D34D050F-5E26-4676-979D-8B2563154C03}"/>
              </a:ext>
            </a:extLst>
          </p:cNvPr>
          <p:cNvSpPr txBox="1">
            <a:spLocks/>
          </p:cNvSpPr>
          <p:nvPr/>
        </p:nvSpPr>
        <p:spPr>
          <a:xfrm>
            <a:off x="5058730" y="1636060"/>
            <a:ext cx="1920240" cy="2703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solidFill>
                  <a:schemeClr val="bg1"/>
                </a:solidFill>
              </a:rPr>
              <a:t>Demographics</a:t>
            </a:r>
          </a:p>
          <a:p>
            <a:pPr marL="0" indent="0">
              <a:spcBef>
                <a:spcPts val="1000"/>
              </a:spcBef>
              <a:buFont typeface="Arial"/>
              <a:buNone/>
            </a:pPr>
            <a:r>
              <a:rPr lang="en-US" dirty="0"/>
              <a:t>Geographically-based demographic and psychographic attributes from census data</a:t>
            </a:r>
          </a:p>
        </p:txBody>
      </p:sp>
    </p:spTree>
    <p:extLst>
      <p:ext uri="{BB962C8B-B14F-4D97-AF65-F5344CB8AC3E}">
        <p14:creationId xmlns:p14="http://schemas.microsoft.com/office/powerpoint/2010/main" val="170478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r>
              <a:rPr lang="en-US" dirty="0"/>
              <a:t>Feature Engineering in Big Query (SQL+UDF)</a:t>
            </a:r>
          </a:p>
        </p:txBody>
      </p:sp>
      <p:pic>
        <p:nvPicPr>
          <p:cNvPr id="3" name="Graphic 2" descr="Users">
            <a:extLst>
              <a:ext uri="{FF2B5EF4-FFF2-40B4-BE49-F238E27FC236}">
                <a16:creationId xmlns:a16="http://schemas.microsoft.com/office/drawing/2014/main" id="{2B51A77A-731A-4F88-9B30-0F14CB321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905" y="2065248"/>
            <a:ext cx="553359" cy="553359"/>
          </a:xfrm>
          <a:prstGeom prst="rect">
            <a:avLst/>
          </a:prstGeom>
        </p:spPr>
      </p:pic>
      <p:pic>
        <p:nvPicPr>
          <p:cNvPr id="5" name="Graphic 4" descr="Deciduous tree">
            <a:extLst>
              <a:ext uri="{FF2B5EF4-FFF2-40B4-BE49-F238E27FC236}">
                <a16:creationId xmlns:a16="http://schemas.microsoft.com/office/drawing/2014/main" id="{4CEFEB61-A465-4D65-BDB5-458E966571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162" y="2104277"/>
            <a:ext cx="442153" cy="442153"/>
          </a:xfrm>
          <a:prstGeom prst="rect">
            <a:avLst/>
          </a:prstGeom>
        </p:spPr>
      </p:pic>
      <p:pic>
        <p:nvPicPr>
          <p:cNvPr id="9" name="Graphic 8" descr="City">
            <a:extLst>
              <a:ext uri="{FF2B5EF4-FFF2-40B4-BE49-F238E27FC236}">
                <a16:creationId xmlns:a16="http://schemas.microsoft.com/office/drawing/2014/main" id="{457AC105-99E6-427B-9144-31FE6813F2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0411" y="2065248"/>
            <a:ext cx="491960" cy="491960"/>
          </a:xfrm>
          <a:prstGeom prst="rect">
            <a:avLst/>
          </a:prstGeom>
        </p:spPr>
      </p:pic>
      <p:pic>
        <p:nvPicPr>
          <p:cNvPr id="12" name="Graphic 11" descr="Upward trend">
            <a:extLst>
              <a:ext uri="{FF2B5EF4-FFF2-40B4-BE49-F238E27FC236}">
                <a16:creationId xmlns:a16="http://schemas.microsoft.com/office/drawing/2014/main" id="{AB8BE10E-EAA8-4E2E-8846-D244EF25FF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8106" y="2069107"/>
            <a:ext cx="477324" cy="477324"/>
          </a:xfrm>
          <a:prstGeom prst="rect">
            <a:avLst/>
          </a:prstGeom>
        </p:spPr>
      </p:pic>
      <p:sp>
        <p:nvSpPr>
          <p:cNvPr id="14" name="TextBox 13">
            <a:extLst>
              <a:ext uri="{FF2B5EF4-FFF2-40B4-BE49-F238E27FC236}">
                <a16:creationId xmlns:a16="http://schemas.microsoft.com/office/drawing/2014/main" id="{57831E19-FAEF-4F53-949E-AE206CF2666B}"/>
              </a:ext>
            </a:extLst>
          </p:cNvPr>
          <p:cNvSpPr txBox="1"/>
          <p:nvPr/>
        </p:nvSpPr>
        <p:spPr>
          <a:xfrm>
            <a:off x="929924" y="2546328"/>
            <a:ext cx="1099743" cy="246221"/>
          </a:xfrm>
          <a:prstGeom prst="rect">
            <a:avLst/>
          </a:prstGeom>
          <a:noFill/>
        </p:spPr>
        <p:txBody>
          <a:bodyPr wrap="square" rtlCol="0">
            <a:spAutoFit/>
          </a:bodyPr>
          <a:lstStyle/>
          <a:p>
            <a:pPr algn="ctr"/>
            <a:r>
              <a:rPr lang="en-US" sz="1000" dirty="0">
                <a:latin typeface="Google Sans" panose="020B0604020202020204" charset="0"/>
              </a:rPr>
              <a:t>(and more)</a:t>
            </a:r>
          </a:p>
        </p:txBody>
      </p:sp>
      <p:sp>
        <p:nvSpPr>
          <p:cNvPr id="18" name="Shape 329">
            <a:extLst>
              <a:ext uri="{FF2B5EF4-FFF2-40B4-BE49-F238E27FC236}">
                <a16:creationId xmlns:a16="http://schemas.microsoft.com/office/drawing/2014/main" id="{FDCC23BC-DE40-446F-A515-BB82E679D0D1}"/>
              </a:ext>
            </a:extLst>
          </p:cNvPr>
          <p:cNvSpPr txBox="1"/>
          <p:nvPr/>
        </p:nvSpPr>
        <p:spPr>
          <a:xfrm>
            <a:off x="1133086" y="3891643"/>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BigQuery</a:t>
            </a:r>
          </a:p>
        </p:txBody>
      </p:sp>
      <p:pic>
        <p:nvPicPr>
          <p:cNvPr id="19" name="Shape 337" descr="BigQuery_256px.png">
            <a:extLst>
              <a:ext uri="{FF2B5EF4-FFF2-40B4-BE49-F238E27FC236}">
                <a16:creationId xmlns:a16="http://schemas.microsoft.com/office/drawing/2014/main" id="{3F531B6B-750C-4397-B85A-BEF19A1CEAC0}"/>
              </a:ext>
            </a:extLst>
          </p:cNvPr>
          <p:cNvPicPr preferRelativeResize="0"/>
          <p:nvPr/>
        </p:nvPicPr>
        <p:blipFill rotWithShape="1">
          <a:blip r:embed="rId11">
            <a:alphaModFix/>
          </a:blip>
          <a:srcRect t="5092" b="5092"/>
          <a:stretch/>
        </p:blipFill>
        <p:spPr>
          <a:xfrm>
            <a:off x="1174502" y="3208665"/>
            <a:ext cx="658345" cy="591319"/>
          </a:xfrm>
          <a:prstGeom prst="rect">
            <a:avLst/>
          </a:prstGeom>
          <a:noFill/>
          <a:ln>
            <a:noFill/>
          </a:ln>
        </p:spPr>
      </p:pic>
      <p:sp>
        <p:nvSpPr>
          <p:cNvPr id="20" name="Shape 364">
            <a:extLst>
              <a:ext uri="{FF2B5EF4-FFF2-40B4-BE49-F238E27FC236}">
                <a16:creationId xmlns:a16="http://schemas.microsoft.com/office/drawing/2014/main" id="{68174755-1F95-4F06-9851-AFE109468E0C}"/>
              </a:ext>
            </a:extLst>
          </p:cNvPr>
          <p:cNvSpPr txBox="1"/>
          <p:nvPr/>
        </p:nvSpPr>
        <p:spPr>
          <a:xfrm>
            <a:off x="1878050" y="3887440"/>
            <a:ext cx="743617"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Storage</a:t>
            </a:r>
          </a:p>
        </p:txBody>
      </p:sp>
      <p:pic>
        <p:nvPicPr>
          <p:cNvPr id="22" name="Shape 369" descr="Cloud-Storage_256px.png">
            <a:extLst>
              <a:ext uri="{FF2B5EF4-FFF2-40B4-BE49-F238E27FC236}">
                <a16:creationId xmlns:a16="http://schemas.microsoft.com/office/drawing/2014/main" id="{8060DE73-B90B-4E9F-AEE0-FEF32D9F602F}"/>
              </a:ext>
            </a:extLst>
          </p:cNvPr>
          <p:cNvPicPr preferRelativeResize="0"/>
          <p:nvPr/>
        </p:nvPicPr>
        <p:blipFill rotWithShape="1">
          <a:blip r:embed="rId12">
            <a:alphaModFix/>
          </a:blip>
          <a:srcRect t="5092" b="5092"/>
          <a:stretch/>
        </p:blipFill>
        <p:spPr>
          <a:xfrm>
            <a:off x="1919466" y="3208665"/>
            <a:ext cx="658345" cy="591319"/>
          </a:xfrm>
          <a:prstGeom prst="rect">
            <a:avLst/>
          </a:prstGeom>
          <a:noFill/>
          <a:ln>
            <a:noFill/>
          </a:ln>
        </p:spPr>
      </p:pic>
      <p:sp>
        <p:nvSpPr>
          <p:cNvPr id="24" name="Shape 438">
            <a:extLst>
              <a:ext uri="{FF2B5EF4-FFF2-40B4-BE49-F238E27FC236}">
                <a16:creationId xmlns:a16="http://schemas.microsoft.com/office/drawing/2014/main" id="{AC9EC997-ED98-4F77-B693-BAA9D44FE294}"/>
              </a:ext>
            </a:extLst>
          </p:cNvPr>
          <p:cNvSpPr txBox="1"/>
          <p:nvPr/>
        </p:nvSpPr>
        <p:spPr>
          <a:xfrm>
            <a:off x="330411" y="3901684"/>
            <a:ext cx="800346"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Kubernetes</a:t>
            </a:r>
          </a:p>
        </p:txBody>
      </p:sp>
      <p:pic>
        <p:nvPicPr>
          <p:cNvPr id="26" name="Picture 10" descr="Image result for kubernetes icon">
            <a:extLst>
              <a:ext uri="{FF2B5EF4-FFF2-40B4-BE49-F238E27FC236}">
                <a16:creationId xmlns:a16="http://schemas.microsoft.com/office/drawing/2014/main" id="{7B020E0E-9409-41EE-AB20-29817878E4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088" y="3148827"/>
            <a:ext cx="717229" cy="6736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00519CD-C999-43A0-A6F7-876FA32A1210}"/>
              </a:ext>
            </a:extLst>
          </p:cNvPr>
          <p:cNvPicPr>
            <a:picLocks noChangeAspect="1"/>
          </p:cNvPicPr>
          <p:nvPr/>
        </p:nvPicPr>
        <p:blipFill rotWithShape="1">
          <a:blip r:embed="rId14"/>
          <a:srcRect r="25093"/>
          <a:stretch/>
        </p:blipFill>
        <p:spPr>
          <a:xfrm>
            <a:off x="6349523" y="1535166"/>
            <a:ext cx="2586157" cy="2995686"/>
          </a:xfrm>
          <a:prstGeom prst="rect">
            <a:avLst/>
          </a:prstGeom>
          <a:ln w="12700">
            <a:solidFill>
              <a:schemeClr val="bg1">
                <a:lumMod val="85000"/>
              </a:schemeClr>
            </a:solidFill>
          </a:ln>
        </p:spPr>
      </p:pic>
      <p:grpSp>
        <p:nvGrpSpPr>
          <p:cNvPr id="43" name="Group 42">
            <a:extLst>
              <a:ext uri="{FF2B5EF4-FFF2-40B4-BE49-F238E27FC236}">
                <a16:creationId xmlns:a16="http://schemas.microsoft.com/office/drawing/2014/main" id="{A5538533-DDC2-4D92-ADCB-C739B4DABA1F}"/>
              </a:ext>
            </a:extLst>
          </p:cNvPr>
          <p:cNvGrpSpPr/>
          <p:nvPr/>
        </p:nvGrpSpPr>
        <p:grpSpPr>
          <a:xfrm>
            <a:off x="2850969" y="1170432"/>
            <a:ext cx="3312932" cy="3368351"/>
            <a:chOff x="5649623" y="1169057"/>
            <a:chExt cx="3312932" cy="3368351"/>
          </a:xfrm>
        </p:grpSpPr>
        <p:pic>
          <p:nvPicPr>
            <p:cNvPr id="2" name="Picture 1">
              <a:extLst>
                <a:ext uri="{FF2B5EF4-FFF2-40B4-BE49-F238E27FC236}">
                  <a16:creationId xmlns:a16="http://schemas.microsoft.com/office/drawing/2014/main" id="{7AD400BC-F554-443D-B746-968A96145272}"/>
                </a:ext>
              </a:extLst>
            </p:cNvPr>
            <p:cNvPicPr>
              <a:picLocks noChangeAspect="1"/>
            </p:cNvPicPr>
            <p:nvPr/>
          </p:nvPicPr>
          <p:blipFill rotWithShape="1">
            <a:blip r:embed="rId15"/>
            <a:srcRect l="40714" t="13327" r="17710" b="17964"/>
            <a:stretch/>
          </p:blipFill>
          <p:spPr>
            <a:xfrm>
              <a:off x="5783936" y="1541721"/>
              <a:ext cx="3178619" cy="2995687"/>
            </a:xfrm>
            <a:prstGeom prst="rect">
              <a:avLst/>
            </a:prstGeom>
          </p:spPr>
        </p:pic>
        <p:grpSp>
          <p:nvGrpSpPr>
            <p:cNvPr id="8" name="Group 7">
              <a:extLst>
                <a:ext uri="{FF2B5EF4-FFF2-40B4-BE49-F238E27FC236}">
                  <a16:creationId xmlns:a16="http://schemas.microsoft.com/office/drawing/2014/main" id="{32BE0F9D-812E-4674-AF60-843497ED745E}"/>
                </a:ext>
              </a:extLst>
            </p:cNvPr>
            <p:cNvGrpSpPr/>
            <p:nvPr/>
          </p:nvGrpSpPr>
          <p:grpSpPr>
            <a:xfrm>
              <a:off x="7843850" y="1793567"/>
              <a:ext cx="475489" cy="271681"/>
              <a:chOff x="7687340" y="1832596"/>
              <a:chExt cx="1126249" cy="786010"/>
            </a:xfrm>
          </p:grpSpPr>
          <p:sp>
            <p:nvSpPr>
              <p:cNvPr id="6" name="Rectangle 5">
                <a:extLst>
                  <a:ext uri="{FF2B5EF4-FFF2-40B4-BE49-F238E27FC236}">
                    <a16:creationId xmlns:a16="http://schemas.microsoft.com/office/drawing/2014/main" id="{074226E6-DBF7-4EF4-87EE-59B68CCE7AE6}"/>
                  </a:ext>
                </a:extLst>
              </p:cNvPr>
              <p:cNvSpPr/>
              <p:nvPr/>
            </p:nvSpPr>
            <p:spPr>
              <a:xfrm>
                <a:off x="7687340" y="2065247"/>
                <a:ext cx="1126249" cy="553359"/>
              </a:xfrm>
              <a:prstGeom prst="rect">
                <a:avLst/>
              </a:prstGeom>
              <a:solidFill>
                <a:srgbClr val="44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CB032F01-A6EB-47D3-AB44-3F82C603E757}"/>
                  </a:ext>
                </a:extLst>
              </p:cNvPr>
              <p:cNvSpPr/>
              <p:nvPr/>
            </p:nvSpPr>
            <p:spPr>
              <a:xfrm>
                <a:off x="7753875" y="1832596"/>
                <a:ext cx="988026" cy="3189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34A2B30B-5420-4C81-B6FD-240C7F0EE511}"/>
                </a:ext>
              </a:extLst>
            </p:cNvPr>
            <p:cNvGrpSpPr/>
            <p:nvPr/>
          </p:nvGrpSpPr>
          <p:grpSpPr>
            <a:xfrm>
              <a:off x="6372156" y="1832596"/>
              <a:ext cx="475489" cy="271681"/>
              <a:chOff x="7687340" y="1832596"/>
              <a:chExt cx="1126249" cy="786010"/>
            </a:xfrm>
          </p:grpSpPr>
          <p:sp>
            <p:nvSpPr>
              <p:cNvPr id="27" name="Rectangle 26">
                <a:extLst>
                  <a:ext uri="{FF2B5EF4-FFF2-40B4-BE49-F238E27FC236}">
                    <a16:creationId xmlns:a16="http://schemas.microsoft.com/office/drawing/2014/main" id="{3BE6F94E-B86A-4E67-9F2F-AC0952EBC632}"/>
                  </a:ext>
                </a:extLst>
              </p:cNvPr>
              <p:cNvSpPr/>
              <p:nvPr/>
            </p:nvSpPr>
            <p:spPr>
              <a:xfrm>
                <a:off x="7687340" y="2065247"/>
                <a:ext cx="1126249" cy="553359"/>
              </a:xfrm>
              <a:prstGeom prst="rect">
                <a:avLst/>
              </a:prstGeom>
              <a:solidFill>
                <a:srgbClr val="44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D7FF4263-FE99-49F8-8AC5-CE6CDC913205}"/>
                  </a:ext>
                </a:extLst>
              </p:cNvPr>
              <p:cNvSpPr/>
              <p:nvPr/>
            </p:nvSpPr>
            <p:spPr>
              <a:xfrm>
                <a:off x="7753875" y="1832596"/>
                <a:ext cx="988026" cy="3189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B90762F6-3B99-4BF8-9A18-AA2EBCD84410}"/>
                </a:ext>
              </a:extLst>
            </p:cNvPr>
            <p:cNvGrpSpPr/>
            <p:nvPr/>
          </p:nvGrpSpPr>
          <p:grpSpPr>
            <a:xfrm>
              <a:off x="5896667" y="2792549"/>
              <a:ext cx="475489" cy="271681"/>
              <a:chOff x="7687340" y="1832596"/>
              <a:chExt cx="1126249" cy="786010"/>
            </a:xfrm>
          </p:grpSpPr>
          <p:sp>
            <p:nvSpPr>
              <p:cNvPr id="36" name="Rectangle 35">
                <a:extLst>
                  <a:ext uri="{FF2B5EF4-FFF2-40B4-BE49-F238E27FC236}">
                    <a16:creationId xmlns:a16="http://schemas.microsoft.com/office/drawing/2014/main" id="{AED5E8C1-0223-46CD-BB61-FEC8E2CA0DD5}"/>
                  </a:ext>
                </a:extLst>
              </p:cNvPr>
              <p:cNvSpPr/>
              <p:nvPr/>
            </p:nvSpPr>
            <p:spPr>
              <a:xfrm>
                <a:off x="7687340" y="2065247"/>
                <a:ext cx="1126249" cy="553359"/>
              </a:xfrm>
              <a:prstGeom prst="rect">
                <a:avLst/>
              </a:prstGeom>
              <a:solidFill>
                <a:srgbClr val="44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Isosceles Triangle 36">
                <a:extLst>
                  <a:ext uri="{FF2B5EF4-FFF2-40B4-BE49-F238E27FC236}">
                    <a16:creationId xmlns:a16="http://schemas.microsoft.com/office/drawing/2014/main" id="{7C504D1C-A682-4CF8-BF88-A5BF444C7D8F}"/>
                  </a:ext>
                </a:extLst>
              </p:cNvPr>
              <p:cNvSpPr/>
              <p:nvPr/>
            </p:nvSpPr>
            <p:spPr>
              <a:xfrm>
                <a:off x="7753875" y="1832596"/>
                <a:ext cx="988026" cy="3189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Isosceles Triangle 9">
              <a:extLst>
                <a:ext uri="{FF2B5EF4-FFF2-40B4-BE49-F238E27FC236}">
                  <a16:creationId xmlns:a16="http://schemas.microsoft.com/office/drawing/2014/main" id="{D858FA4C-637E-45F2-9C7D-DAF70E6209C0}"/>
                </a:ext>
              </a:extLst>
            </p:cNvPr>
            <p:cNvSpPr/>
            <p:nvPr/>
          </p:nvSpPr>
          <p:spPr>
            <a:xfrm rot="10800000">
              <a:off x="6133323" y="3923498"/>
              <a:ext cx="172067" cy="2547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Isosceles Triangle 37">
              <a:extLst>
                <a:ext uri="{FF2B5EF4-FFF2-40B4-BE49-F238E27FC236}">
                  <a16:creationId xmlns:a16="http://schemas.microsoft.com/office/drawing/2014/main" id="{2608D12F-0FE3-4DD0-B7F5-04A7EDB304BF}"/>
                </a:ext>
              </a:extLst>
            </p:cNvPr>
            <p:cNvSpPr/>
            <p:nvPr/>
          </p:nvSpPr>
          <p:spPr>
            <a:xfrm rot="10800000">
              <a:off x="8641522" y="2444391"/>
              <a:ext cx="172067" cy="2547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2E0312EA-A462-45D1-9C14-03F49BC2843B}"/>
                </a:ext>
              </a:extLst>
            </p:cNvPr>
            <p:cNvCxnSpPr>
              <a:cxnSpLocks/>
            </p:cNvCxnSpPr>
            <p:nvPr/>
          </p:nvCxnSpPr>
          <p:spPr>
            <a:xfrm flipV="1">
              <a:off x="6333480" y="2618607"/>
              <a:ext cx="2308042" cy="142411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A4F42B-B3A1-4D6D-BEC8-C2A219597C74}"/>
                </a:ext>
              </a:extLst>
            </p:cNvPr>
            <p:cNvCxnSpPr>
              <a:cxnSpLocks/>
            </p:cNvCxnSpPr>
            <p:nvPr/>
          </p:nvCxnSpPr>
          <p:spPr>
            <a:xfrm>
              <a:off x="6333480" y="3148827"/>
              <a:ext cx="365032" cy="55130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852FEB6-5A3E-44B2-A4E2-2BF54CEC2FA0}"/>
                </a:ext>
              </a:extLst>
            </p:cNvPr>
            <p:cNvCxnSpPr>
              <a:cxnSpLocks/>
            </p:cNvCxnSpPr>
            <p:nvPr/>
          </p:nvCxnSpPr>
          <p:spPr>
            <a:xfrm>
              <a:off x="6714140" y="2184692"/>
              <a:ext cx="751909" cy="110363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30A94D-34E2-4749-BCDD-0A01C6121FD6}"/>
                </a:ext>
              </a:extLst>
            </p:cNvPr>
            <p:cNvCxnSpPr>
              <a:cxnSpLocks/>
            </p:cNvCxnSpPr>
            <p:nvPr/>
          </p:nvCxnSpPr>
          <p:spPr>
            <a:xfrm>
              <a:off x="8096668" y="2145663"/>
              <a:ext cx="338599" cy="523527"/>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A822D4-7B0A-4BF7-88C4-13AD092177A1}"/>
                </a:ext>
              </a:extLst>
            </p:cNvPr>
            <p:cNvSpPr txBox="1"/>
            <p:nvPr/>
          </p:nvSpPr>
          <p:spPr>
            <a:xfrm rot="19620850">
              <a:off x="6066868" y="3794207"/>
              <a:ext cx="1435678" cy="261610"/>
            </a:xfrm>
            <a:prstGeom prst="rect">
              <a:avLst/>
            </a:prstGeom>
            <a:noFill/>
          </p:spPr>
          <p:txBody>
            <a:bodyPr wrap="square" rtlCol="0">
              <a:spAutoFit/>
            </a:bodyPr>
            <a:lstStyle/>
            <a:p>
              <a:r>
                <a:rPr lang="en-US" sz="1100" dirty="0">
                  <a:latin typeface="Google Sans" panose="020B0604020202020204" charset="0"/>
                </a:rPr>
                <a:t>Tornado Path</a:t>
              </a:r>
            </a:p>
          </p:txBody>
        </p:sp>
        <p:sp>
          <p:nvSpPr>
            <p:cNvPr id="44" name="TextBox 43">
              <a:extLst>
                <a:ext uri="{FF2B5EF4-FFF2-40B4-BE49-F238E27FC236}">
                  <a16:creationId xmlns:a16="http://schemas.microsoft.com/office/drawing/2014/main" id="{A85B6135-1E40-47DD-8A7C-7201C90047AA}"/>
                </a:ext>
              </a:extLst>
            </p:cNvPr>
            <p:cNvSpPr txBox="1"/>
            <p:nvPr/>
          </p:nvSpPr>
          <p:spPr>
            <a:xfrm>
              <a:off x="5864713" y="2846418"/>
              <a:ext cx="557092" cy="261610"/>
            </a:xfrm>
            <a:prstGeom prst="rect">
              <a:avLst/>
            </a:prstGeom>
            <a:noFill/>
          </p:spPr>
          <p:txBody>
            <a:bodyPr wrap="square" rtlCol="0">
              <a:spAutoFit/>
            </a:bodyPr>
            <a:lstStyle/>
            <a:p>
              <a:r>
                <a:rPr lang="en-US" sz="1100" dirty="0">
                  <a:solidFill>
                    <a:schemeClr val="bg1"/>
                  </a:solidFill>
                  <a:latin typeface="Google Sans" panose="020B0604020202020204" charset="0"/>
                </a:rPr>
                <a:t>Store</a:t>
              </a:r>
            </a:p>
          </p:txBody>
        </p:sp>
        <p:sp>
          <p:nvSpPr>
            <p:cNvPr id="45" name="TextBox 44">
              <a:extLst>
                <a:ext uri="{FF2B5EF4-FFF2-40B4-BE49-F238E27FC236}">
                  <a16:creationId xmlns:a16="http://schemas.microsoft.com/office/drawing/2014/main" id="{D822CDBE-66C3-4F46-B0AF-5A2FFF62C41F}"/>
                </a:ext>
              </a:extLst>
            </p:cNvPr>
            <p:cNvSpPr txBox="1"/>
            <p:nvPr/>
          </p:nvSpPr>
          <p:spPr>
            <a:xfrm>
              <a:off x="6341890" y="1898984"/>
              <a:ext cx="557092" cy="261610"/>
            </a:xfrm>
            <a:prstGeom prst="rect">
              <a:avLst/>
            </a:prstGeom>
            <a:noFill/>
          </p:spPr>
          <p:txBody>
            <a:bodyPr wrap="square" rtlCol="0">
              <a:spAutoFit/>
            </a:bodyPr>
            <a:lstStyle/>
            <a:p>
              <a:r>
                <a:rPr lang="en-US" sz="1100" dirty="0">
                  <a:solidFill>
                    <a:schemeClr val="bg1"/>
                  </a:solidFill>
                  <a:latin typeface="Google Sans" panose="020B0604020202020204" charset="0"/>
                </a:rPr>
                <a:t>Store</a:t>
              </a:r>
            </a:p>
          </p:txBody>
        </p:sp>
        <p:sp>
          <p:nvSpPr>
            <p:cNvPr id="46" name="TextBox 45">
              <a:extLst>
                <a:ext uri="{FF2B5EF4-FFF2-40B4-BE49-F238E27FC236}">
                  <a16:creationId xmlns:a16="http://schemas.microsoft.com/office/drawing/2014/main" id="{698729F3-F552-49EE-BD7F-3F2A2BB70EAF}"/>
                </a:ext>
              </a:extLst>
            </p:cNvPr>
            <p:cNvSpPr txBox="1"/>
            <p:nvPr/>
          </p:nvSpPr>
          <p:spPr>
            <a:xfrm>
              <a:off x="7818122" y="1853430"/>
              <a:ext cx="557092" cy="261610"/>
            </a:xfrm>
            <a:prstGeom prst="rect">
              <a:avLst/>
            </a:prstGeom>
            <a:noFill/>
          </p:spPr>
          <p:txBody>
            <a:bodyPr wrap="square" rtlCol="0">
              <a:spAutoFit/>
            </a:bodyPr>
            <a:lstStyle/>
            <a:p>
              <a:r>
                <a:rPr lang="en-US" sz="1100" dirty="0">
                  <a:solidFill>
                    <a:schemeClr val="bg1"/>
                  </a:solidFill>
                  <a:latin typeface="Google Sans" panose="020B0604020202020204" charset="0"/>
                </a:rPr>
                <a:t>Store</a:t>
              </a:r>
            </a:p>
          </p:txBody>
        </p:sp>
        <p:sp>
          <p:nvSpPr>
            <p:cNvPr id="47" name="TextBox 46">
              <a:extLst>
                <a:ext uri="{FF2B5EF4-FFF2-40B4-BE49-F238E27FC236}">
                  <a16:creationId xmlns:a16="http://schemas.microsoft.com/office/drawing/2014/main" id="{E54AAFCE-108D-4A11-AC0F-F62B1082F815}"/>
                </a:ext>
              </a:extLst>
            </p:cNvPr>
            <p:cNvSpPr txBox="1"/>
            <p:nvPr/>
          </p:nvSpPr>
          <p:spPr>
            <a:xfrm rot="19532915">
              <a:off x="7029775" y="2035319"/>
              <a:ext cx="878405" cy="938719"/>
            </a:xfrm>
            <a:prstGeom prst="rect">
              <a:avLst/>
            </a:prstGeom>
            <a:noFill/>
          </p:spPr>
          <p:txBody>
            <a:bodyPr wrap="square" rtlCol="0">
              <a:spAutoFit/>
            </a:bodyPr>
            <a:lstStyle/>
            <a:p>
              <a:r>
                <a:rPr lang="en-US" sz="1100" dirty="0">
                  <a:latin typeface="Google Sans" panose="020B0604020202020204" charset="0"/>
                </a:rPr>
                <a:t>Distance to path</a:t>
              </a:r>
            </a:p>
            <a:p>
              <a:r>
                <a:rPr lang="en-US" sz="1100" dirty="0">
                  <a:latin typeface="Google Sans" panose="020B0604020202020204" charset="0"/>
                </a:rPr>
                <a:t>&amp; rank vs other stores</a:t>
              </a:r>
            </a:p>
          </p:txBody>
        </p:sp>
        <p:sp>
          <p:nvSpPr>
            <p:cNvPr id="48" name="Shape 343">
              <a:extLst>
                <a:ext uri="{FF2B5EF4-FFF2-40B4-BE49-F238E27FC236}">
                  <a16:creationId xmlns:a16="http://schemas.microsoft.com/office/drawing/2014/main" id="{39200048-1E3F-485A-A06E-456AE3CFC239}"/>
                </a:ext>
              </a:extLst>
            </p:cNvPr>
            <p:cNvSpPr txBox="1">
              <a:spLocks/>
            </p:cNvSpPr>
            <p:nvPr/>
          </p:nvSpPr>
          <p:spPr>
            <a:xfrm>
              <a:off x="5649623" y="1169057"/>
              <a:ext cx="3178619" cy="37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t>Tornado Feature Illustration</a:t>
              </a:r>
            </a:p>
          </p:txBody>
        </p:sp>
      </p:grpSp>
    </p:spTree>
    <p:extLst>
      <p:ext uri="{BB962C8B-B14F-4D97-AF65-F5344CB8AC3E}">
        <p14:creationId xmlns:p14="http://schemas.microsoft.com/office/powerpoint/2010/main" val="223430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r>
              <a:rPr lang="en-US" dirty="0"/>
              <a:t>Training Models</a:t>
            </a:r>
            <a:endParaRPr sz="3000" i="0" u="none" strike="noStrike" cap="none" dirty="0">
              <a:solidFill>
                <a:schemeClr val="dk2"/>
              </a:solidFill>
            </a:endParaRPr>
          </a:p>
        </p:txBody>
      </p:sp>
      <p:sp>
        <p:nvSpPr>
          <p:cNvPr id="343" name="Shape 343"/>
          <p:cNvSpPr txBox="1">
            <a:spLocks noGrp="1"/>
          </p:cNvSpPr>
          <p:nvPr>
            <p:ph type="body" idx="1"/>
          </p:nvPr>
        </p:nvSpPr>
        <p:spPr>
          <a:xfrm>
            <a:off x="6158553" y="1787652"/>
            <a:ext cx="2615017"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400" i="0" u="none" strike="noStrike" cap="none" dirty="0">
                <a:solidFill>
                  <a:schemeClr val="accent1"/>
                </a:solidFill>
              </a:rPr>
              <a:t>TensorFlow and Keras</a:t>
            </a:r>
            <a:endParaRPr dirty="0"/>
          </a:p>
          <a:p>
            <a:pPr marL="0" lvl="0" indent="0">
              <a:spcBef>
                <a:spcPts val="1000"/>
              </a:spcBef>
            </a:pPr>
            <a:r>
              <a:rPr lang="en-US" dirty="0"/>
              <a:t>Our initial RNN implementations were in TF. As we desired to rapidly experiment with model architectures we moved to Keras (with TF backend) for rapid prototyping</a:t>
            </a:r>
          </a:p>
        </p:txBody>
      </p:sp>
      <p:sp>
        <p:nvSpPr>
          <p:cNvPr id="10" name="Shape 343">
            <a:extLst>
              <a:ext uri="{FF2B5EF4-FFF2-40B4-BE49-F238E27FC236}">
                <a16:creationId xmlns:a16="http://schemas.microsoft.com/office/drawing/2014/main" id="{4EEB999C-6FF0-4800-9866-276DE4ADAA54}"/>
              </a:ext>
            </a:extLst>
          </p:cNvPr>
          <p:cNvSpPr txBox="1">
            <a:spLocks/>
          </p:cNvSpPr>
          <p:nvPr/>
        </p:nvSpPr>
        <p:spPr>
          <a:xfrm>
            <a:off x="3059360" y="1787652"/>
            <a:ext cx="2879807" cy="274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dirty="0"/>
              <a:t>Single vs. Multi-Output</a:t>
            </a:r>
          </a:p>
          <a:p>
            <a:pPr marL="0" indent="0">
              <a:spcBef>
                <a:spcPts val="1000"/>
              </a:spcBef>
            </a:pPr>
            <a:r>
              <a:rPr lang="en-US" dirty="0"/>
              <a:t>We could either design and train one model for each label (product category) or use a multi-output model. Ultimately, we found slight accuracy improvements from single output (likely due to higher network bandwidth)</a:t>
            </a:r>
          </a:p>
        </p:txBody>
      </p:sp>
      <p:sp>
        <p:nvSpPr>
          <p:cNvPr id="18" name="Shape 376">
            <a:extLst>
              <a:ext uri="{FF2B5EF4-FFF2-40B4-BE49-F238E27FC236}">
                <a16:creationId xmlns:a16="http://schemas.microsoft.com/office/drawing/2014/main" id="{4A17B6BA-8610-4199-936E-881683938382}"/>
              </a:ext>
            </a:extLst>
          </p:cNvPr>
          <p:cNvSpPr txBox="1"/>
          <p:nvPr/>
        </p:nvSpPr>
        <p:spPr>
          <a:xfrm>
            <a:off x="947714" y="3817010"/>
            <a:ext cx="1104068"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Machine Learning</a:t>
            </a:r>
          </a:p>
        </p:txBody>
      </p:sp>
      <p:pic>
        <p:nvPicPr>
          <p:cNvPr id="19" name="Shape 380" descr="Cloud-Machine-Learning_256px.png">
            <a:extLst>
              <a:ext uri="{FF2B5EF4-FFF2-40B4-BE49-F238E27FC236}">
                <a16:creationId xmlns:a16="http://schemas.microsoft.com/office/drawing/2014/main" id="{E2D56492-63BC-4EE9-8641-4160808DB48B}"/>
              </a:ext>
            </a:extLst>
          </p:cNvPr>
          <p:cNvPicPr preferRelativeResize="0"/>
          <p:nvPr/>
        </p:nvPicPr>
        <p:blipFill rotWithShape="1">
          <a:blip r:embed="rId3">
            <a:alphaModFix/>
          </a:blip>
          <a:srcRect t="5092" b="5092"/>
          <a:stretch/>
        </p:blipFill>
        <p:spPr>
          <a:xfrm>
            <a:off x="1168359" y="3197011"/>
            <a:ext cx="658345" cy="591319"/>
          </a:xfrm>
          <a:prstGeom prst="rect">
            <a:avLst/>
          </a:prstGeom>
          <a:noFill/>
          <a:ln>
            <a:noFill/>
          </a:ln>
        </p:spPr>
      </p:pic>
      <p:sp>
        <p:nvSpPr>
          <p:cNvPr id="20" name="Shape 304">
            <a:extLst>
              <a:ext uri="{FF2B5EF4-FFF2-40B4-BE49-F238E27FC236}">
                <a16:creationId xmlns:a16="http://schemas.microsoft.com/office/drawing/2014/main" id="{1EE8F10C-75FE-4850-92A8-06FEDCE00525}"/>
              </a:ext>
            </a:extLst>
          </p:cNvPr>
          <p:cNvSpPr/>
          <p:nvPr/>
        </p:nvSpPr>
        <p:spPr>
          <a:xfrm>
            <a:off x="1497532" y="1807920"/>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22" name="Picture 2" descr="Image result for tensorflow icon">
            <a:extLst>
              <a:ext uri="{FF2B5EF4-FFF2-40B4-BE49-F238E27FC236}">
                <a16:creationId xmlns:a16="http://schemas.microsoft.com/office/drawing/2014/main" id="{9B158EC1-32DE-43CE-898E-6635DF8CA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474" y="2007148"/>
            <a:ext cx="574200" cy="614198"/>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304">
            <a:extLst>
              <a:ext uri="{FF2B5EF4-FFF2-40B4-BE49-F238E27FC236}">
                <a16:creationId xmlns:a16="http://schemas.microsoft.com/office/drawing/2014/main" id="{B7C4D5BC-E0EB-4E1F-8D40-230B17877FA1}"/>
              </a:ext>
            </a:extLst>
          </p:cNvPr>
          <p:cNvSpPr/>
          <p:nvPr/>
        </p:nvSpPr>
        <p:spPr>
          <a:xfrm>
            <a:off x="370430" y="1797336"/>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26" name="Picture 25" descr="A close up of a sign&#10;&#10;Description generated with very high confidence">
            <a:extLst>
              <a:ext uri="{FF2B5EF4-FFF2-40B4-BE49-F238E27FC236}">
                <a16:creationId xmlns:a16="http://schemas.microsoft.com/office/drawing/2014/main" id="{27E0DB1D-EF68-4208-8B88-1DEC4EF4617A}"/>
              </a:ext>
            </a:extLst>
          </p:cNvPr>
          <p:cNvPicPr>
            <a:picLocks noChangeAspect="1"/>
          </p:cNvPicPr>
          <p:nvPr/>
        </p:nvPicPr>
        <p:blipFill>
          <a:blip r:embed="rId5"/>
          <a:stretch>
            <a:fillRect/>
          </a:stretch>
        </p:blipFill>
        <p:spPr>
          <a:xfrm>
            <a:off x="514044" y="2209706"/>
            <a:ext cx="840310" cy="243690"/>
          </a:xfrm>
          <a:prstGeom prst="rect">
            <a:avLst/>
          </a:prstGeom>
        </p:spPr>
      </p:pic>
    </p:spTree>
    <p:extLst>
      <p:ext uri="{BB962C8B-B14F-4D97-AF65-F5344CB8AC3E}">
        <p14:creationId xmlns:p14="http://schemas.microsoft.com/office/powerpoint/2010/main" val="271618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xfrm>
            <a:off x="356616" y="612648"/>
            <a:ext cx="8224676" cy="557784"/>
          </a:xfrm>
          <a:prstGeom prst="rect">
            <a:avLst/>
          </a:prstGeom>
          <a:noFill/>
          <a:ln>
            <a:noFill/>
          </a:ln>
        </p:spPr>
        <p:txBody>
          <a:bodyPr spcFirstLastPara="1" wrap="square" lIns="91425" tIns="91425" rIns="91425" bIns="91425" anchor="t" anchorCtr="0">
            <a:noAutofit/>
          </a:bodyPr>
          <a:lstStyle/>
          <a:p>
            <a:pPr lvl="0"/>
            <a:r>
              <a:rPr lang="en-US" dirty="0"/>
              <a:t>Hyperparameter Tuning in ML Engine (CMLE)</a:t>
            </a:r>
            <a:endParaRPr sz="3000" i="0" u="none" strike="noStrike" cap="none" dirty="0">
              <a:solidFill>
                <a:schemeClr val="dk2"/>
              </a:solidFill>
            </a:endParaRPr>
          </a:p>
        </p:txBody>
      </p:sp>
      <p:sp>
        <p:nvSpPr>
          <p:cNvPr id="10" name="Shape 343">
            <a:extLst>
              <a:ext uri="{FF2B5EF4-FFF2-40B4-BE49-F238E27FC236}">
                <a16:creationId xmlns:a16="http://schemas.microsoft.com/office/drawing/2014/main" id="{4EEB999C-6FF0-4800-9866-276DE4ADAA54}"/>
              </a:ext>
            </a:extLst>
          </p:cNvPr>
          <p:cNvSpPr txBox="1">
            <a:spLocks/>
          </p:cNvSpPr>
          <p:nvPr/>
        </p:nvSpPr>
        <p:spPr>
          <a:xfrm>
            <a:off x="2974853" y="1576637"/>
            <a:ext cx="3065289" cy="274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dirty="0"/>
              <a:t>Exploring Hyperparameter Space</a:t>
            </a:r>
          </a:p>
          <a:p>
            <a:pPr marL="0" indent="0">
              <a:spcBef>
                <a:spcPts val="1000"/>
              </a:spcBef>
            </a:pPr>
            <a:r>
              <a:rPr lang="en-US" dirty="0"/>
              <a:t>We were able to tune selected hyperparameters across ~100 training experiments with CMLE on customizable hardware to discover the ideal model</a:t>
            </a:r>
          </a:p>
          <a:p>
            <a:pPr marL="285750" indent="-285750">
              <a:buFont typeface="Arial" panose="020B0604020202020204" pitchFamily="34" charset="0"/>
              <a:buChar char="•"/>
            </a:pPr>
            <a:r>
              <a:rPr lang="en-US" dirty="0"/>
              <a:t>Batch size</a:t>
            </a:r>
          </a:p>
          <a:p>
            <a:pPr marL="285750" indent="-285750">
              <a:buFont typeface="Arial" panose="020B0604020202020204" pitchFamily="34" charset="0"/>
              <a:buChar char="•"/>
            </a:pPr>
            <a:r>
              <a:rPr lang="en-US" dirty="0"/>
              <a:t>Learning Rate</a:t>
            </a:r>
          </a:p>
          <a:p>
            <a:pPr marL="285750" indent="-285750">
              <a:buFont typeface="Arial" panose="020B0604020202020204" pitchFamily="34" charset="0"/>
              <a:buChar char="•"/>
            </a:pPr>
            <a:r>
              <a:rPr lang="en-US" dirty="0"/>
              <a:t>Number of layers</a:t>
            </a:r>
          </a:p>
          <a:p>
            <a:pPr marL="285750" indent="-285750">
              <a:buFont typeface="Arial" panose="020B0604020202020204" pitchFamily="34" charset="0"/>
              <a:buChar char="•"/>
            </a:pPr>
            <a:r>
              <a:rPr lang="en-US" dirty="0"/>
              <a:t>Unit size and shape</a:t>
            </a:r>
          </a:p>
          <a:p>
            <a:pPr marL="285750" indent="-285750">
              <a:buFont typeface="Arial" panose="020B0604020202020204" pitchFamily="34" charset="0"/>
              <a:buChar char="•"/>
            </a:pPr>
            <a:r>
              <a:rPr lang="en-US" dirty="0"/>
              <a:t>Activation Function</a:t>
            </a:r>
          </a:p>
          <a:p>
            <a:pPr marL="285750" indent="-285750">
              <a:buFont typeface="Arial" panose="020B0604020202020204" pitchFamily="34" charset="0"/>
              <a:buChar char="•"/>
            </a:pPr>
            <a:endParaRPr lang="en-US" dirty="0"/>
          </a:p>
          <a:p>
            <a:pPr marL="0" indent="0">
              <a:spcBef>
                <a:spcPts val="1000"/>
              </a:spcBef>
            </a:pPr>
            <a:endParaRPr lang="en-US" dirty="0"/>
          </a:p>
        </p:txBody>
      </p:sp>
      <p:sp>
        <p:nvSpPr>
          <p:cNvPr id="18" name="Shape 376">
            <a:extLst>
              <a:ext uri="{FF2B5EF4-FFF2-40B4-BE49-F238E27FC236}">
                <a16:creationId xmlns:a16="http://schemas.microsoft.com/office/drawing/2014/main" id="{4A17B6BA-8610-4199-936E-881683938382}"/>
              </a:ext>
            </a:extLst>
          </p:cNvPr>
          <p:cNvSpPr txBox="1"/>
          <p:nvPr/>
        </p:nvSpPr>
        <p:spPr>
          <a:xfrm>
            <a:off x="947714" y="3817010"/>
            <a:ext cx="1104068" cy="310554"/>
          </a:xfrm>
          <a:prstGeom prst="rect">
            <a:avLst/>
          </a:prstGeom>
          <a:noFill/>
          <a:ln>
            <a:noFill/>
          </a:ln>
        </p:spPr>
        <p:txBody>
          <a:bodyPr lIns="68575" tIns="68575" rIns="68575" bIns="68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808080"/>
              </a:buClr>
              <a:buSzPct val="25000"/>
              <a:buFont typeface="Open Sans"/>
              <a:buNone/>
            </a:pPr>
            <a:r>
              <a:rPr lang="en-US" sz="700" b="1" i="0" u="none" strike="noStrike" cap="none" dirty="0">
                <a:solidFill>
                  <a:srgbClr val="808080"/>
                </a:solidFill>
                <a:latin typeface="Open Sans"/>
                <a:ea typeface="Open Sans"/>
                <a:cs typeface="Open Sans"/>
                <a:sym typeface="Open Sans"/>
              </a:rPr>
              <a:t>Cloud Machine Learning</a:t>
            </a:r>
          </a:p>
        </p:txBody>
      </p:sp>
      <p:pic>
        <p:nvPicPr>
          <p:cNvPr id="19" name="Shape 380" descr="Cloud-Machine-Learning_256px.png">
            <a:extLst>
              <a:ext uri="{FF2B5EF4-FFF2-40B4-BE49-F238E27FC236}">
                <a16:creationId xmlns:a16="http://schemas.microsoft.com/office/drawing/2014/main" id="{E2D56492-63BC-4EE9-8641-4160808DB48B}"/>
              </a:ext>
            </a:extLst>
          </p:cNvPr>
          <p:cNvPicPr preferRelativeResize="0"/>
          <p:nvPr/>
        </p:nvPicPr>
        <p:blipFill rotWithShape="1">
          <a:blip r:embed="rId3">
            <a:alphaModFix/>
          </a:blip>
          <a:srcRect t="5092" b="5092"/>
          <a:stretch/>
        </p:blipFill>
        <p:spPr>
          <a:xfrm>
            <a:off x="1168359" y="3197011"/>
            <a:ext cx="658345" cy="591319"/>
          </a:xfrm>
          <a:prstGeom prst="rect">
            <a:avLst/>
          </a:prstGeom>
          <a:noFill/>
          <a:ln>
            <a:noFill/>
          </a:ln>
        </p:spPr>
      </p:pic>
      <p:sp>
        <p:nvSpPr>
          <p:cNvPr id="20" name="Shape 304">
            <a:extLst>
              <a:ext uri="{FF2B5EF4-FFF2-40B4-BE49-F238E27FC236}">
                <a16:creationId xmlns:a16="http://schemas.microsoft.com/office/drawing/2014/main" id="{1EE8F10C-75FE-4850-92A8-06FEDCE00525}"/>
              </a:ext>
            </a:extLst>
          </p:cNvPr>
          <p:cNvSpPr/>
          <p:nvPr/>
        </p:nvSpPr>
        <p:spPr>
          <a:xfrm>
            <a:off x="1497532" y="1807920"/>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22" name="Picture 2" descr="Image result for tensorflow icon">
            <a:extLst>
              <a:ext uri="{FF2B5EF4-FFF2-40B4-BE49-F238E27FC236}">
                <a16:creationId xmlns:a16="http://schemas.microsoft.com/office/drawing/2014/main" id="{9B158EC1-32DE-43CE-898E-6635DF8CA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474" y="2007148"/>
            <a:ext cx="574200" cy="614198"/>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304">
            <a:extLst>
              <a:ext uri="{FF2B5EF4-FFF2-40B4-BE49-F238E27FC236}">
                <a16:creationId xmlns:a16="http://schemas.microsoft.com/office/drawing/2014/main" id="{B7C4D5BC-E0EB-4E1F-8D40-230B17877FA1}"/>
              </a:ext>
            </a:extLst>
          </p:cNvPr>
          <p:cNvSpPr/>
          <p:nvPr/>
        </p:nvSpPr>
        <p:spPr>
          <a:xfrm>
            <a:off x="370430" y="1797336"/>
            <a:ext cx="1068431" cy="106843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pic>
        <p:nvPicPr>
          <p:cNvPr id="26" name="Picture 25" descr="A close up of a sign&#10;&#10;Description generated with very high confidence">
            <a:extLst>
              <a:ext uri="{FF2B5EF4-FFF2-40B4-BE49-F238E27FC236}">
                <a16:creationId xmlns:a16="http://schemas.microsoft.com/office/drawing/2014/main" id="{27E0DB1D-EF68-4208-8B88-1DEC4EF4617A}"/>
              </a:ext>
            </a:extLst>
          </p:cNvPr>
          <p:cNvPicPr>
            <a:picLocks noChangeAspect="1"/>
          </p:cNvPicPr>
          <p:nvPr/>
        </p:nvPicPr>
        <p:blipFill>
          <a:blip r:embed="rId5"/>
          <a:stretch>
            <a:fillRect/>
          </a:stretch>
        </p:blipFill>
        <p:spPr>
          <a:xfrm>
            <a:off x="514044" y="2209706"/>
            <a:ext cx="840310" cy="243690"/>
          </a:xfrm>
          <a:prstGeom prst="rect">
            <a:avLst/>
          </a:prstGeom>
        </p:spPr>
      </p:pic>
      <p:pic>
        <p:nvPicPr>
          <p:cNvPr id="11" name="Picture 10">
            <a:extLst>
              <a:ext uri="{FF2B5EF4-FFF2-40B4-BE49-F238E27FC236}">
                <a16:creationId xmlns:a16="http://schemas.microsoft.com/office/drawing/2014/main" id="{BE35CD7B-87EF-4660-AF7B-60501DFF5B80}"/>
              </a:ext>
            </a:extLst>
          </p:cNvPr>
          <p:cNvPicPr>
            <a:picLocks noChangeAspect="1"/>
          </p:cNvPicPr>
          <p:nvPr/>
        </p:nvPicPr>
        <p:blipFill rotWithShape="1">
          <a:blip r:embed="rId6"/>
          <a:srcRect l="-1" r="43716"/>
          <a:stretch/>
        </p:blipFill>
        <p:spPr>
          <a:xfrm>
            <a:off x="6124649" y="1700368"/>
            <a:ext cx="2654729" cy="2743200"/>
          </a:xfrm>
          <a:prstGeom prst="rect">
            <a:avLst/>
          </a:prstGeom>
        </p:spPr>
      </p:pic>
    </p:spTree>
    <p:extLst>
      <p:ext uri="{BB962C8B-B14F-4D97-AF65-F5344CB8AC3E}">
        <p14:creationId xmlns:p14="http://schemas.microsoft.com/office/powerpoint/2010/main" val="3338142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 name="Rectangle 6">
            <a:extLst>
              <a:ext uri="{FF2B5EF4-FFF2-40B4-BE49-F238E27FC236}">
                <a16:creationId xmlns:a16="http://schemas.microsoft.com/office/drawing/2014/main" id="{20EFA998-270C-401D-A2C4-C9E95FCF13A2}"/>
              </a:ext>
            </a:extLst>
          </p:cNvPr>
          <p:cNvSpPr/>
          <p:nvPr/>
        </p:nvSpPr>
        <p:spPr>
          <a:xfrm>
            <a:off x="0" y="1410962"/>
            <a:ext cx="9144000" cy="31186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2" name="Shape 742"/>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lvl="0"/>
            <a:r>
              <a:rPr lang="en-US" dirty="0"/>
              <a:t>Demand Prediction Accuracy</a:t>
            </a:r>
            <a:endParaRPr sz="3000" i="0" u="none" strike="noStrike" cap="none" dirty="0">
              <a:solidFill>
                <a:schemeClr val="dk2"/>
              </a:solidFill>
            </a:endParaRPr>
          </a:p>
        </p:txBody>
      </p:sp>
      <p:sp>
        <p:nvSpPr>
          <p:cNvPr id="743" name="Shape 743"/>
          <p:cNvSpPr txBox="1">
            <a:spLocks noGrp="1"/>
          </p:cNvSpPr>
          <p:nvPr>
            <p:ph type="body" idx="1"/>
          </p:nvPr>
        </p:nvSpPr>
        <p:spPr>
          <a:xfrm>
            <a:off x="356616" y="1627632"/>
            <a:ext cx="2386584"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dirty="0"/>
              <a:t>Results</a:t>
            </a:r>
            <a:endParaRPr dirty="0"/>
          </a:p>
          <a:p>
            <a:pPr marL="0" marR="0" lvl="0" indent="0" algn="l" rtl="0">
              <a:lnSpc>
                <a:spcPct val="114000"/>
              </a:lnSpc>
              <a:spcBef>
                <a:spcPts val="1000"/>
              </a:spcBef>
              <a:spcAft>
                <a:spcPts val="0"/>
              </a:spcAft>
              <a:buClr>
                <a:schemeClr val="dk2"/>
              </a:buClr>
              <a:buSzPts val="1400"/>
              <a:buFont typeface="Arial"/>
              <a:buNone/>
            </a:pPr>
            <a:r>
              <a:rPr lang="en-US" dirty="0"/>
              <a:t>The client and team were pleased with the predictive power of the models, measured against a holdout data set</a:t>
            </a:r>
            <a:endParaRPr dirty="0"/>
          </a:p>
        </p:txBody>
      </p:sp>
      <p:graphicFrame>
        <p:nvGraphicFramePr>
          <p:cNvPr id="6" name="Chart 5">
            <a:extLst>
              <a:ext uri="{FF2B5EF4-FFF2-40B4-BE49-F238E27FC236}">
                <a16:creationId xmlns:a16="http://schemas.microsoft.com/office/drawing/2014/main" id="{34707D89-1C7A-47EF-A6FC-161E4205ED1C}"/>
              </a:ext>
            </a:extLst>
          </p:cNvPr>
          <p:cNvGraphicFramePr>
            <a:graphicFrameLocks/>
          </p:cNvGraphicFramePr>
          <p:nvPr>
            <p:extLst>
              <p:ext uri="{D42A27DB-BD31-4B8C-83A1-F6EECF244321}">
                <p14:modId xmlns:p14="http://schemas.microsoft.com/office/powerpoint/2010/main" val="4092492732"/>
              </p:ext>
            </p:extLst>
          </p:nvPr>
        </p:nvGraphicFramePr>
        <p:xfrm>
          <a:off x="3095625" y="1471898"/>
          <a:ext cx="5484703" cy="31502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448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3" name="Shape 353"/>
          <p:cNvSpPr txBox="1">
            <a:spLocks noGrp="1"/>
          </p:cNvSpPr>
          <p:nvPr>
            <p:ph type="title"/>
          </p:nvPr>
        </p:nvSpPr>
        <p:spPr>
          <a:xfrm>
            <a:off x="356615" y="612648"/>
            <a:ext cx="8470861" cy="557784"/>
          </a:xfrm>
          <a:prstGeom prst="rect">
            <a:avLst/>
          </a:prstGeom>
          <a:noFill/>
          <a:ln>
            <a:noFill/>
          </a:ln>
        </p:spPr>
        <p:txBody>
          <a:bodyPr spcFirstLastPara="1" wrap="square" lIns="91425" tIns="91425" rIns="91425" bIns="91425" anchor="t" anchorCtr="0">
            <a:noAutofit/>
          </a:bodyPr>
          <a:lstStyle/>
          <a:p>
            <a:pPr lvl="0"/>
            <a:r>
              <a:rPr lang="en-US" dirty="0"/>
              <a:t>Deploying and Operationalizing ML</a:t>
            </a:r>
            <a:endParaRPr i="0" u="none" strike="noStrike" cap="none" dirty="0">
              <a:solidFill>
                <a:schemeClr val="dk2"/>
              </a:solidFill>
            </a:endParaRPr>
          </a:p>
        </p:txBody>
      </p:sp>
      <p:pic>
        <p:nvPicPr>
          <p:cNvPr id="3" name="Picture 2">
            <a:extLst>
              <a:ext uri="{FF2B5EF4-FFF2-40B4-BE49-F238E27FC236}">
                <a16:creationId xmlns:a16="http://schemas.microsoft.com/office/drawing/2014/main" id="{6500C883-5C51-4527-89BC-8AC049E7D4DB}"/>
              </a:ext>
            </a:extLst>
          </p:cNvPr>
          <p:cNvPicPr>
            <a:picLocks noChangeAspect="1"/>
          </p:cNvPicPr>
          <p:nvPr/>
        </p:nvPicPr>
        <p:blipFill>
          <a:blip r:embed="rId3"/>
          <a:stretch>
            <a:fillRect/>
          </a:stretch>
        </p:blipFill>
        <p:spPr>
          <a:xfrm>
            <a:off x="564614" y="2457948"/>
            <a:ext cx="2369820" cy="971626"/>
          </a:xfrm>
          <a:prstGeom prst="rect">
            <a:avLst/>
          </a:prstGeom>
        </p:spPr>
      </p:pic>
      <p:pic>
        <p:nvPicPr>
          <p:cNvPr id="1026" name="Picture 2" descr="Image result for google container registry logo">
            <a:extLst>
              <a:ext uri="{FF2B5EF4-FFF2-40B4-BE49-F238E27FC236}">
                <a16:creationId xmlns:a16="http://schemas.microsoft.com/office/drawing/2014/main" id="{022CC0A0-9035-4835-A492-7DBEFFCBB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920" y="2061210"/>
            <a:ext cx="19621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ensorflow.rstudio.com/tools/cloudml/articles/images/cloudml.png">
            <a:extLst>
              <a:ext uri="{FF2B5EF4-FFF2-40B4-BE49-F238E27FC236}">
                <a16:creationId xmlns:a16="http://schemas.microsoft.com/office/drawing/2014/main" id="{E9868447-4410-4DF7-AE78-A5B4AA997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1238" y="2061210"/>
            <a:ext cx="1962150" cy="1962150"/>
          </a:xfrm>
          <a:prstGeom prst="rect">
            <a:avLst/>
          </a:prstGeom>
          <a:noFill/>
          <a:extLst>
            <a:ext uri="{909E8E84-426E-40DD-AFC4-6F175D3DCCD1}">
              <a14:hiddenFill xmlns:a14="http://schemas.microsoft.com/office/drawing/2010/main">
                <a:solidFill>
                  <a:srgbClr val="FFFFFF"/>
                </a:solidFill>
              </a14:hiddenFill>
            </a:ext>
          </a:extLst>
        </p:spPr>
      </p:pic>
      <p:sp>
        <p:nvSpPr>
          <p:cNvPr id="4" name="Cross 3">
            <a:extLst>
              <a:ext uri="{FF2B5EF4-FFF2-40B4-BE49-F238E27FC236}">
                <a16:creationId xmlns:a16="http://schemas.microsoft.com/office/drawing/2014/main" id="{D9F33D1E-0B36-4163-BA98-30E4FC25A1A8}"/>
              </a:ext>
            </a:extLst>
          </p:cNvPr>
          <p:cNvSpPr/>
          <p:nvPr/>
        </p:nvSpPr>
        <p:spPr>
          <a:xfrm>
            <a:off x="2880360" y="2689860"/>
            <a:ext cx="586740" cy="601980"/>
          </a:xfrm>
          <a:prstGeom prst="plus">
            <a:avLst>
              <a:gd name="adj" fmla="val 3539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Cross 14">
            <a:extLst>
              <a:ext uri="{FF2B5EF4-FFF2-40B4-BE49-F238E27FC236}">
                <a16:creationId xmlns:a16="http://schemas.microsoft.com/office/drawing/2014/main" id="{B06710B1-C667-4BC8-B209-AE74604B7584}"/>
              </a:ext>
            </a:extLst>
          </p:cNvPr>
          <p:cNvSpPr/>
          <p:nvPr/>
        </p:nvSpPr>
        <p:spPr>
          <a:xfrm>
            <a:off x="5701784" y="2741295"/>
            <a:ext cx="586740" cy="601980"/>
          </a:xfrm>
          <a:prstGeom prst="plus">
            <a:avLst>
              <a:gd name="adj" fmla="val 3539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7A7CFA1-673C-4467-951D-FACFC4CC77E0}"/>
              </a:ext>
            </a:extLst>
          </p:cNvPr>
          <p:cNvSpPr txBox="1"/>
          <p:nvPr/>
        </p:nvSpPr>
        <p:spPr>
          <a:xfrm>
            <a:off x="4080139" y="4145280"/>
            <a:ext cx="955711" cy="523220"/>
          </a:xfrm>
          <a:prstGeom prst="rect">
            <a:avLst/>
          </a:prstGeom>
          <a:noFill/>
        </p:spPr>
        <p:txBody>
          <a:bodyPr wrap="none" rtlCol="0">
            <a:spAutoFit/>
          </a:bodyPr>
          <a:lstStyle/>
          <a:p>
            <a:r>
              <a:rPr lang="en-US" dirty="0">
                <a:latin typeface="Open Sans"/>
              </a:rPr>
              <a:t>Container</a:t>
            </a:r>
          </a:p>
          <a:p>
            <a:pPr algn="ctr"/>
            <a:r>
              <a:rPr lang="en-US" dirty="0">
                <a:latin typeface="Open Sans"/>
              </a:rPr>
              <a:t>Registry</a:t>
            </a:r>
          </a:p>
        </p:txBody>
      </p:sp>
      <p:sp>
        <p:nvSpPr>
          <p:cNvPr id="17" name="TextBox 16">
            <a:extLst>
              <a:ext uri="{FF2B5EF4-FFF2-40B4-BE49-F238E27FC236}">
                <a16:creationId xmlns:a16="http://schemas.microsoft.com/office/drawing/2014/main" id="{A41585EA-59A1-4A57-8B4D-89334C1EF4FB}"/>
              </a:ext>
            </a:extLst>
          </p:cNvPr>
          <p:cNvSpPr txBox="1"/>
          <p:nvPr/>
        </p:nvSpPr>
        <p:spPr>
          <a:xfrm>
            <a:off x="6958465" y="4145280"/>
            <a:ext cx="947695" cy="307777"/>
          </a:xfrm>
          <a:prstGeom prst="rect">
            <a:avLst/>
          </a:prstGeom>
          <a:noFill/>
        </p:spPr>
        <p:txBody>
          <a:bodyPr wrap="none" rtlCol="0">
            <a:spAutoFit/>
          </a:bodyPr>
          <a:lstStyle/>
          <a:p>
            <a:r>
              <a:rPr lang="en-US" dirty="0">
                <a:latin typeface="Open Sans"/>
              </a:rPr>
              <a:t>Cloud ML</a:t>
            </a:r>
          </a:p>
        </p:txBody>
      </p:sp>
    </p:spTree>
    <p:extLst>
      <p:ext uri="{BB962C8B-B14F-4D97-AF65-F5344CB8AC3E}">
        <p14:creationId xmlns:p14="http://schemas.microsoft.com/office/powerpoint/2010/main" val="144838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9000"/>
              <a:buFont typeface="Arial"/>
              <a:buNone/>
            </a:pPr>
            <a:r>
              <a:rPr lang="en" sz="9000" i="0" u="none" strike="noStrike" cap="none" dirty="0">
                <a:solidFill>
                  <a:schemeClr val="lt1"/>
                </a:solidFill>
              </a:rPr>
              <a:t>4</a:t>
            </a:r>
            <a:endParaRPr sz="9000" i="0" u="none" strike="noStrike" cap="none" dirty="0">
              <a:solidFill>
                <a:schemeClr val="lt1"/>
              </a:solidFill>
            </a:endParaRPr>
          </a:p>
        </p:txBody>
      </p:sp>
      <p:sp>
        <p:nvSpPr>
          <p:cNvPr id="783" name="Shape 783"/>
          <p:cNvSpPr txBox="1">
            <a:spLocks noGrp="1"/>
          </p:cNvSpPr>
          <p:nvPr>
            <p:ph type="body" idx="2"/>
          </p:nvPr>
        </p:nvSpPr>
        <p:spPr>
          <a:xfrm>
            <a:off x="2907791" y="1583636"/>
            <a:ext cx="4552744" cy="25220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i="0" u="none" strike="noStrike" cap="none" dirty="0">
                <a:solidFill>
                  <a:schemeClr val="lt1"/>
                </a:solidFill>
              </a:rPr>
              <a:t>Integration with Existing Processes</a:t>
            </a:r>
            <a:endParaRPr sz="1400" i="0" u="none" strike="noStrike" cap="none" dirty="0">
              <a:solidFill>
                <a:schemeClr val="lt1"/>
              </a:solidFill>
            </a:endParaRPr>
          </a:p>
        </p:txBody>
      </p:sp>
    </p:spTree>
    <p:extLst>
      <p:ext uri="{BB962C8B-B14F-4D97-AF65-F5344CB8AC3E}">
        <p14:creationId xmlns:p14="http://schemas.microsoft.com/office/powerpoint/2010/main" val="1164449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F5BF49-707D-480C-B761-6AA84963AE1A}"/>
              </a:ext>
            </a:extLst>
          </p:cNvPr>
          <p:cNvSpPr/>
          <p:nvPr/>
        </p:nvSpPr>
        <p:spPr>
          <a:xfrm>
            <a:off x="0" y="1217182"/>
            <a:ext cx="9144000" cy="33124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962622-A5E8-4817-B5CF-4F3E06BFE815}"/>
              </a:ext>
            </a:extLst>
          </p:cNvPr>
          <p:cNvSpPr>
            <a:spLocks noGrp="1"/>
          </p:cNvSpPr>
          <p:nvPr>
            <p:ph type="title"/>
          </p:nvPr>
        </p:nvSpPr>
        <p:spPr/>
        <p:txBody>
          <a:bodyPr/>
          <a:lstStyle/>
          <a:p>
            <a:r>
              <a:rPr lang="en-US" dirty="0"/>
              <a:t>Tunable Parameters</a:t>
            </a:r>
          </a:p>
        </p:txBody>
      </p:sp>
      <p:sp>
        <p:nvSpPr>
          <p:cNvPr id="3" name="Text Placeholder 2">
            <a:extLst>
              <a:ext uri="{FF2B5EF4-FFF2-40B4-BE49-F238E27FC236}">
                <a16:creationId xmlns:a16="http://schemas.microsoft.com/office/drawing/2014/main" id="{6DC0064B-EF16-440F-AB25-037494BA71C8}"/>
              </a:ext>
            </a:extLst>
          </p:cNvPr>
          <p:cNvSpPr txBox="1">
            <a:spLocks/>
          </p:cNvSpPr>
          <p:nvPr/>
        </p:nvSpPr>
        <p:spPr>
          <a:xfrm>
            <a:off x="356616" y="1378777"/>
            <a:ext cx="7965582" cy="3516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1"/>
                </a:solidFill>
                <a:latin typeface="Google Sans"/>
                <a:sym typeface="Google Sans"/>
              </a:rPr>
              <a:t>Real-time tuning is made possible through exposed configuration parameters</a:t>
            </a:r>
          </a:p>
        </p:txBody>
      </p:sp>
      <p:graphicFrame>
        <p:nvGraphicFramePr>
          <p:cNvPr id="5" name="Table 4">
            <a:extLst>
              <a:ext uri="{FF2B5EF4-FFF2-40B4-BE49-F238E27FC236}">
                <a16:creationId xmlns:a16="http://schemas.microsoft.com/office/drawing/2014/main" id="{37B6284E-5969-4B2E-AC70-5A1CE95537AD}"/>
              </a:ext>
            </a:extLst>
          </p:cNvPr>
          <p:cNvGraphicFramePr>
            <a:graphicFrameLocks noGrp="1"/>
          </p:cNvGraphicFramePr>
          <p:nvPr>
            <p:extLst>
              <p:ext uri="{D42A27DB-BD31-4B8C-83A1-F6EECF244321}">
                <p14:modId xmlns:p14="http://schemas.microsoft.com/office/powerpoint/2010/main" val="185933475"/>
              </p:ext>
            </p:extLst>
          </p:nvPr>
        </p:nvGraphicFramePr>
        <p:xfrm>
          <a:off x="437634" y="1804602"/>
          <a:ext cx="5254906" cy="2416810"/>
        </p:xfrm>
        <a:graphic>
          <a:graphicData uri="http://schemas.openxmlformats.org/drawingml/2006/table">
            <a:tbl>
              <a:tblPr>
                <a:tableStyleId>{2D5ABB26-0587-4C30-8999-92F81FD0307C}</a:tableStyleId>
              </a:tblPr>
              <a:tblGrid>
                <a:gridCol w="4670384">
                  <a:extLst>
                    <a:ext uri="{9D8B030D-6E8A-4147-A177-3AD203B41FA5}">
                      <a16:colId xmlns:a16="http://schemas.microsoft.com/office/drawing/2014/main" val="427099038"/>
                    </a:ext>
                  </a:extLst>
                </a:gridCol>
                <a:gridCol w="584522">
                  <a:extLst>
                    <a:ext uri="{9D8B030D-6E8A-4147-A177-3AD203B41FA5}">
                      <a16:colId xmlns:a16="http://schemas.microsoft.com/office/drawing/2014/main" val="4069002267"/>
                    </a:ext>
                  </a:extLst>
                </a:gridCol>
              </a:tblGrid>
              <a:tr h="184150">
                <a:tc>
                  <a:txBody>
                    <a:bodyPr/>
                    <a:lstStyle/>
                    <a:p>
                      <a:pPr algn="l" fontAlgn="b"/>
                      <a:r>
                        <a:rPr lang="en-US" sz="1400" b="1" i="0" u="none" strike="noStrike" dirty="0">
                          <a:solidFill>
                            <a:schemeClr val="bg1"/>
                          </a:solidFill>
                          <a:effectLst/>
                          <a:latin typeface="Google Sans" panose="020B0604020202020204" charset="0"/>
                        </a:rPr>
                        <a:t>Parameter</a:t>
                      </a:r>
                    </a:p>
                  </a:txBody>
                  <a:tcPr marL="6350" marR="6350" marT="6350" marB="0" anchor="b">
                    <a:solidFill>
                      <a:schemeClr val="accent1"/>
                    </a:solidFill>
                  </a:tcPr>
                </a:tc>
                <a:tc>
                  <a:txBody>
                    <a:bodyPr/>
                    <a:lstStyle/>
                    <a:p>
                      <a:pPr algn="r" fontAlgn="b"/>
                      <a:r>
                        <a:rPr lang="en-US" sz="1400" b="1" i="0" u="none" strike="noStrike" dirty="0">
                          <a:solidFill>
                            <a:schemeClr val="bg1"/>
                          </a:solidFill>
                          <a:effectLst/>
                          <a:latin typeface="Google Sans" panose="020B0604020202020204" charset="0"/>
                        </a:rPr>
                        <a:t>Value</a:t>
                      </a:r>
                    </a:p>
                  </a:txBody>
                  <a:tcPr marL="6350" marR="6350" marT="6350" marB="0" anchor="b">
                    <a:solidFill>
                      <a:schemeClr val="accent1"/>
                    </a:solidFill>
                  </a:tcPr>
                </a:tc>
                <a:extLst>
                  <a:ext uri="{0D108BD9-81ED-4DB2-BD59-A6C34878D82A}">
                    <a16:rowId xmlns:a16="http://schemas.microsoft.com/office/drawing/2014/main" val="2158889793"/>
                  </a:ext>
                </a:extLst>
              </a:tr>
              <a:tr h="184150">
                <a:tc>
                  <a:txBody>
                    <a:bodyPr/>
                    <a:lstStyle/>
                    <a:p>
                      <a:pPr algn="l" fontAlgn="b"/>
                      <a:r>
                        <a:rPr lang="en-US" sz="1400" b="0" i="0" u="none" strike="noStrike" dirty="0">
                          <a:solidFill>
                            <a:srgbClr val="000000"/>
                          </a:solidFill>
                          <a:effectLst/>
                          <a:latin typeface="Google Sans" panose="020B0604020202020204" charset="0"/>
                        </a:rPr>
                        <a:t>Fill Demand with Store Preference SKUs</a:t>
                      </a:r>
                    </a:p>
                  </a:txBody>
                  <a:tcPr marL="6350" marR="6350" marT="6350" marB="0" anchor="b"/>
                </a:tc>
                <a:tc>
                  <a:txBody>
                    <a:bodyPr/>
                    <a:lstStyle/>
                    <a:p>
                      <a:pPr algn="r" fontAlgn="b"/>
                      <a:r>
                        <a:rPr lang="en-US" sz="1400" b="0" i="0" u="none" strike="noStrike" dirty="0">
                          <a:solidFill>
                            <a:srgbClr val="000000"/>
                          </a:solidFill>
                          <a:effectLst/>
                          <a:latin typeface="Google Sans" panose="020B0604020202020204" charset="0"/>
                        </a:rPr>
                        <a:t>1</a:t>
                      </a:r>
                    </a:p>
                  </a:txBody>
                  <a:tcPr marL="6350" marR="6350" marT="6350" marB="0" anchor="b"/>
                </a:tc>
                <a:extLst>
                  <a:ext uri="{0D108BD9-81ED-4DB2-BD59-A6C34878D82A}">
                    <a16:rowId xmlns:a16="http://schemas.microsoft.com/office/drawing/2014/main" val="3917004722"/>
                  </a:ext>
                </a:extLst>
              </a:tr>
              <a:tr h="184150">
                <a:tc>
                  <a:txBody>
                    <a:bodyPr/>
                    <a:lstStyle/>
                    <a:p>
                      <a:pPr algn="l" fontAlgn="b"/>
                      <a:r>
                        <a:rPr lang="en-US" sz="1400" u="none" strike="noStrike" dirty="0">
                          <a:effectLst/>
                          <a:latin typeface="Google Sans" panose="020B0604020202020204" charset="0"/>
                        </a:rPr>
                        <a:t>3-Day Cumulative Precip Threshhold kg/m2</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40.66</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3837819569"/>
                  </a:ext>
                </a:extLst>
              </a:tr>
              <a:tr h="184150">
                <a:tc>
                  <a:txBody>
                    <a:bodyPr/>
                    <a:lstStyle/>
                    <a:p>
                      <a:pPr algn="l" fontAlgn="b"/>
                      <a:r>
                        <a:rPr lang="en-US" sz="1400" b="0" i="0" u="none" strike="noStrike" dirty="0">
                          <a:solidFill>
                            <a:srgbClr val="000000"/>
                          </a:solidFill>
                          <a:effectLst/>
                          <a:latin typeface="Google Sans" panose="020B0604020202020204" charset="0"/>
                        </a:rPr>
                        <a:t>Max Wind Gust Threshold m/s</a:t>
                      </a:r>
                    </a:p>
                  </a:txBody>
                  <a:tcPr marL="6350" marR="6350" marT="6350" marB="0" anchor="b"/>
                </a:tc>
                <a:tc>
                  <a:txBody>
                    <a:bodyPr/>
                    <a:lstStyle/>
                    <a:p>
                      <a:pPr algn="r" fontAlgn="b"/>
                      <a:r>
                        <a:rPr lang="en-US" sz="1400" b="0" i="0" u="none" strike="noStrike" dirty="0">
                          <a:solidFill>
                            <a:srgbClr val="000000"/>
                          </a:solidFill>
                          <a:effectLst/>
                          <a:latin typeface="Google Sans" panose="020B0604020202020204" charset="0"/>
                        </a:rPr>
                        <a:t>26</a:t>
                      </a:r>
                    </a:p>
                  </a:txBody>
                  <a:tcPr marL="6350" marR="6350" marT="6350" marB="0" anchor="b"/>
                </a:tc>
                <a:extLst>
                  <a:ext uri="{0D108BD9-81ED-4DB2-BD59-A6C34878D82A}">
                    <a16:rowId xmlns:a16="http://schemas.microsoft.com/office/drawing/2014/main" val="2123717540"/>
                  </a:ext>
                </a:extLst>
              </a:tr>
              <a:tr h="184150">
                <a:tc>
                  <a:txBody>
                    <a:bodyPr/>
                    <a:lstStyle/>
                    <a:p>
                      <a:pPr algn="l" fontAlgn="b"/>
                      <a:r>
                        <a:rPr lang="en-US" sz="1400" b="0" i="0" u="none" strike="noStrike" cap="none" dirty="0">
                          <a:solidFill>
                            <a:srgbClr val="000000"/>
                          </a:solidFill>
                          <a:effectLst/>
                          <a:latin typeface="Google Sans" panose="020B0604020202020204" charset="0"/>
                          <a:ea typeface="+mn-ea"/>
                          <a:cs typeface="+mn-cs"/>
                          <a:sym typeface="Arial"/>
                        </a:rPr>
                        <a:t>Years of Weather History</a:t>
                      </a:r>
                    </a:p>
                  </a:txBody>
                  <a:tcPr marL="6350" marR="6350" marT="6350" marB="0" anchor="b"/>
                </a:tc>
                <a:tc>
                  <a:txBody>
                    <a:bodyPr/>
                    <a:lstStyle/>
                    <a:p>
                      <a:pPr algn="r" fontAlgn="b"/>
                      <a:r>
                        <a:rPr lang="en-US" sz="1400" b="0" i="0" u="none" strike="noStrike" dirty="0">
                          <a:solidFill>
                            <a:srgbClr val="000000"/>
                          </a:solidFill>
                          <a:effectLst/>
                          <a:latin typeface="Google Sans" panose="020B0604020202020204" charset="0"/>
                        </a:rPr>
                        <a:t>10</a:t>
                      </a:r>
                    </a:p>
                  </a:txBody>
                  <a:tcPr marL="6350" marR="6350" marT="6350" marB="0" anchor="b"/>
                </a:tc>
                <a:extLst>
                  <a:ext uri="{0D108BD9-81ED-4DB2-BD59-A6C34878D82A}">
                    <a16:rowId xmlns:a16="http://schemas.microsoft.com/office/drawing/2014/main" val="3171948606"/>
                  </a:ext>
                </a:extLst>
              </a:tr>
              <a:tr h="184150">
                <a:tc>
                  <a:txBody>
                    <a:bodyPr/>
                    <a:lstStyle/>
                    <a:p>
                      <a:pPr algn="l" fontAlgn="b"/>
                      <a:r>
                        <a:rPr lang="en-US" sz="1400" u="none" strike="noStrike" dirty="0">
                          <a:effectLst/>
                          <a:latin typeface="Google Sans" panose="020B0604020202020204" charset="0"/>
                        </a:rPr>
                        <a:t>Relevant Weeks Before Wind or Rain Event</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4</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1679289449"/>
                  </a:ext>
                </a:extLst>
              </a:tr>
              <a:tr h="184150">
                <a:tc>
                  <a:txBody>
                    <a:bodyPr/>
                    <a:lstStyle/>
                    <a:p>
                      <a:pPr algn="l" fontAlgn="b"/>
                      <a:r>
                        <a:rPr lang="en-US" sz="1400" u="none" strike="noStrike" dirty="0">
                          <a:effectLst/>
                          <a:latin typeface="Google Sans" panose="020B0604020202020204" charset="0"/>
                        </a:rPr>
                        <a:t>Inventory Days of Supply Minimum</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2</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3993838454"/>
                  </a:ext>
                </a:extLst>
              </a:tr>
              <a:tr h="184150">
                <a:tc>
                  <a:txBody>
                    <a:bodyPr/>
                    <a:lstStyle/>
                    <a:p>
                      <a:pPr algn="l" fontAlgn="b"/>
                      <a:r>
                        <a:rPr lang="en-US" sz="1400" u="none" strike="noStrike" dirty="0">
                          <a:effectLst/>
                          <a:latin typeface="Google Sans" panose="020B0604020202020204" charset="0"/>
                        </a:rPr>
                        <a:t>Days prior to an event to consider for pre-strike demand</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4</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1633847495"/>
                  </a:ext>
                </a:extLst>
              </a:tr>
              <a:tr h="184150">
                <a:tc>
                  <a:txBody>
                    <a:bodyPr/>
                    <a:lstStyle/>
                    <a:p>
                      <a:pPr algn="l" fontAlgn="b"/>
                      <a:r>
                        <a:rPr lang="en-US" sz="1400" b="0" i="0" u="none" strike="noStrike" dirty="0">
                          <a:solidFill>
                            <a:srgbClr val="000000"/>
                          </a:solidFill>
                          <a:effectLst/>
                          <a:latin typeface="Google Sans" panose="020B0604020202020204" charset="0"/>
                        </a:rPr>
                        <a:t>Ratio of data to put in holdout set</a:t>
                      </a:r>
                    </a:p>
                  </a:txBody>
                  <a:tcPr marL="6350" marR="6350" marT="6350" marB="0" anchor="b"/>
                </a:tc>
                <a:tc>
                  <a:txBody>
                    <a:bodyPr/>
                    <a:lstStyle/>
                    <a:p>
                      <a:pPr algn="r" fontAlgn="b"/>
                      <a:r>
                        <a:rPr lang="en-US" sz="1400" b="0" i="0" u="none" strike="noStrike" dirty="0">
                          <a:solidFill>
                            <a:srgbClr val="000000"/>
                          </a:solidFill>
                          <a:effectLst/>
                          <a:latin typeface="Google Sans" panose="020B0604020202020204" charset="0"/>
                        </a:rPr>
                        <a:t>0.1</a:t>
                      </a:r>
                    </a:p>
                  </a:txBody>
                  <a:tcPr marL="6350" marR="6350" marT="6350" marB="0" anchor="b"/>
                </a:tc>
                <a:extLst>
                  <a:ext uri="{0D108BD9-81ED-4DB2-BD59-A6C34878D82A}">
                    <a16:rowId xmlns:a16="http://schemas.microsoft.com/office/drawing/2014/main" val="3684635581"/>
                  </a:ext>
                </a:extLst>
              </a:tr>
              <a:tr h="184150">
                <a:tc>
                  <a:txBody>
                    <a:bodyPr/>
                    <a:lstStyle/>
                    <a:p>
                      <a:pPr algn="l" fontAlgn="b"/>
                      <a:r>
                        <a:rPr lang="en-US" sz="1400" u="none" strike="noStrike" dirty="0">
                          <a:effectLst/>
                          <a:latin typeface="Google Sans" panose="020B0604020202020204" charset="0"/>
                        </a:rPr>
                        <a:t>Number of Pallets per Truck unstacked</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26</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1205101592"/>
                  </a:ext>
                </a:extLst>
              </a:tr>
              <a:tr h="184150">
                <a:tc>
                  <a:txBody>
                    <a:bodyPr/>
                    <a:lstStyle/>
                    <a:p>
                      <a:pPr algn="l" fontAlgn="b"/>
                      <a:r>
                        <a:rPr lang="en-US" sz="1400" u="none" strike="noStrike" dirty="0">
                          <a:effectLst/>
                          <a:latin typeface="Google Sans" panose="020B0604020202020204" charset="0"/>
                        </a:rPr>
                        <a:t>Truck Full Round Up Percent</a:t>
                      </a:r>
                      <a:endParaRPr lang="en-US" sz="1400" b="0" i="0" u="none" strike="noStrike" dirty="0">
                        <a:solidFill>
                          <a:srgbClr val="000000"/>
                        </a:solidFill>
                        <a:effectLst/>
                        <a:latin typeface="Google Sans" panose="020B0604020202020204" charset="0"/>
                      </a:endParaRPr>
                    </a:p>
                  </a:txBody>
                  <a:tcPr marL="6350" marR="6350" marT="6350" marB="0" anchor="b"/>
                </a:tc>
                <a:tc>
                  <a:txBody>
                    <a:bodyPr/>
                    <a:lstStyle/>
                    <a:p>
                      <a:pPr algn="r" fontAlgn="b"/>
                      <a:r>
                        <a:rPr lang="en-US" sz="1400" u="none" strike="noStrike" dirty="0">
                          <a:effectLst/>
                          <a:latin typeface="Google Sans" panose="020B0604020202020204" charset="0"/>
                        </a:rPr>
                        <a:t>0.8</a:t>
                      </a:r>
                      <a:endParaRPr lang="en-US" sz="1400" b="0" i="0" u="none" strike="noStrike" dirty="0">
                        <a:solidFill>
                          <a:srgbClr val="000000"/>
                        </a:solidFill>
                        <a:effectLst/>
                        <a:latin typeface="Google Sans" panose="020B0604020202020204" charset="0"/>
                      </a:endParaRPr>
                    </a:p>
                  </a:txBody>
                  <a:tcPr marL="6350" marR="6350" marT="6350" marB="0" anchor="b"/>
                </a:tc>
                <a:extLst>
                  <a:ext uri="{0D108BD9-81ED-4DB2-BD59-A6C34878D82A}">
                    <a16:rowId xmlns:a16="http://schemas.microsoft.com/office/drawing/2014/main" val="1653374756"/>
                  </a:ext>
                </a:extLst>
              </a:tr>
            </a:tbl>
          </a:graphicData>
        </a:graphic>
      </p:graphicFrame>
    </p:spTree>
    <p:extLst>
      <p:ext uri="{BB962C8B-B14F-4D97-AF65-F5344CB8AC3E}">
        <p14:creationId xmlns:p14="http://schemas.microsoft.com/office/powerpoint/2010/main" val="52901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2" name="Arrow: Right 1">
            <a:extLst>
              <a:ext uri="{FF2B5EF4-FFF2-40B4-BE49-F238E27FC236}">
                <a16:creationId xmlns:a16="http://schemas.microsoft.com/office/drawing/2014/main" id="{9D79143D-A4CF-49A8-BBD3-73AC116F1C51}"/>
              </a:ext>
            </a:extLst>
          </p:cNvPr>
          <p:cNvSpPr/>
          <p:nvPr/>
        </p:nvSpPr>
        <p:spPr>
          <a:xfrm>
            <a:off x="231244" y="2421417"/>
            <a:ext cx="8672544" cy="1568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Shape 324"/>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dirty="0"/>
              <a:t>A Sales Prediction is Just the Beginning</a:t>
            </a:r>
            <a:endParaRPr sz="3000" i="0" u="none" strike="noStrike" cap="none" dirty="0">
              <a:solidFill>
                <a:schemeClr val="dk2"/>
              </a:solidFill>
            </a:endParaRPr>
          </a:p>
        </p:txBody>
      </p:sp>
      <p:sp>
        <p:nvSpPr>
          <p:cNvPr id="30" name="TextBox 29">
            <a:extLst>
              <a:ext uri="{FF2B5EF4-FFF2-40B4-BE49-F238E27FC236}">
                <a16:creationId xmlns:a16="http://schemas.microsoft.com/office/drawing/2014/main" id="{E8CBAEDB-90D8-4E30-99AB-AEBFA477FCEA}"/>
              </a:ext>
            </a:extLst>
          </p:cNvPr>
          <p:cNvSpPr txBox="1"/>
          <p:nvPr/>
        </p:nvSpPr>
        <p:spPr>
          <a:xfrm>
            <a:off x="7937302" y="3189605"/>
            <a:ext cx="966486" cy="276999"/>
          </a:xfrm>
          <a:prstGeom prst="rect">
            <a:avLst/>
          </a:prstGeom>
          <a:noFill/>
        </p:spPr>
        <p:txBody>
          <a:bodyPr wrap="square" rtlCol="0">
            <a:spAutoFit/>
          </a:bodyPr>
          <a:lstStyle/>
          <a:p>
            <a:endParaRPr lang="en-US" sz="1200" dirty="0"/>
          </a:p>
        </p:txBody>
      </p:sp>
      <p:sp>
        <p:nvSpPr>
          <p:cNvPr id="328" name="TextBox 327">
            <a:extLst>
              <a:ext uri="{FF2B5EF4-FFF2-40B4-BE49-F238E27FC236}">
                <a16:creationId xmlns:a16="http://schemas.microsoft.com/office/drawing/2014/main" id="{8C0D3AAC-3272-49AF-A3C7-DFA993BCCF2B}"/>
              </a:ext>
            </a:extLst>
          </p:cNvPr>
          <p:cNvSpPr txBox="1"/>
          <p:nvPr/>
        </p:nvSpPr>
        <p:spPr>
          <a:xfrm>
            <a:off x="476093" y="3428395"/>
            <a:ext cx="2100557" cy="307777"/>
          </a:xfrm>
          <a:prstGeom prst="rect">
            <a:avLst/>
          </a:prstGeom>
          <a:noFill/>
        </p:spPr>
        <p:txBody>
          <a:bodyPr wrap="square" rtlCol="0">
            <a:spAutoFit/>
          </a:bodyPr>
          <a:lstStyle/>
          <a:p>
            <a:r>
              <a:rPr lang="en-US" b="1" dirty="0">
                <a:solidFill>
                  <a:srgbClr val="4285F4"/>
                </a:solidFill>
                <a:latin typeface="Google Sans" panose="020B0604020202020204" charset="0"/>
              </a:rPr>
              <a:t>Example for a Store:</a:t>
            </a:r>
          </a:p>
        </p:txBody>
      </p:sp>
      <p:grpSp>
        <p:nvGrpSpPr>
          <p:cNvPr id="13" name="Group 12">
            <a:extLst>
              <a:ext uri="{FF2B5EF4-FFF2-40B4-BE49-F238E27FC236}">
                <a16:creationId xmlns:a16="http://schemas.microsoft.com/office/drawing/2014/main" id="{BFF41BD3-0A67-4196-ACEC-DCDA4B30947C}"/>
              </a:ext>
            </a:extLst>
          </p:cNvPr>
          <p:cNvGrpSpPr/>
          <p:nvPr/>
        </p:nvGrpSpPr>
        <p:grpSpPr>
          <a:xfrm>
            <a:off x="442414" y="1945067"/>
            <a:ext cx="1083958" cy="1083958"/>
            <a:chOff x="307504" y="1660254"/>
            <a:chExt cx="1083958" cy="1083958"/>
          </a:xfrm>
        </p:grpSpPr>
        <p:sp>
          <p:nvSpPr>
            <p:cNvPr id="100" name="Oval 99">
              <a:extLst>
                <a:ext uri="{FF2B5EF4-FFF2-40B4-BE49-F238E27FC236}">
                  <a16:creationId xmlns:a16="http://schemas.microsoft.com/office/drawing/2014/main" id="{1ED54B2A-EE9F-466B-9EC7-2666E6F97C21}"/>
                </a:ext>
              </a:extLst>
            </p:cNvPr>
            <p:cNvSpPr/>
            <p:nvPr/>
          </p:nvSpPr>
          <p:spPr>
            <a:xfrm>
              <a:off x="307504"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CC218C1-7756-4F6D-90DC-290C1129F71E}"/>
                </a:ext>
              </a:extLst>
            </p:cNvPr>
            <p:cNvSpPr/>
            <p:nvPr/>
          </p:nvSpPr>
          <p:spPr>
            <a:xfrm>
              <a:off x="347279" y="1775991"/>
              <a:ext cx="1004408" cy="830997"/>
            </a:xfrm>
            <a:prstGeom prst="rect">
              <a:avLst/>
            </a:prstGeom>
          </p:spPr>
          <p:txBody>
            <a:bodyPr wrap="square">
              <a:spAutoFit/>
            </a:bodyPr>
            <a:lstStyle/>
            <a:p>
              <a:pPr algn="ctr"/>
              <a:r>
                <a:rPr lang="en-US" sz="1200" b="1" dirty="0">
                  <a:solidFill>
                    <a:schemeClr val="bg1"/>
                  </a:solidFill>
                  <a:latin typeface="Google Sans" panose="020B0604020202020204" charset="0"/>
                </a:rPr>
                <a:t>Gross Category Sales Prediction </a:t>
              </a:r>
            </a:p>
          </p:txBody>
        </p:sp>
      </p:grpSp>
      <p:grpSp>
        <p:nvGrpSpPr>
          <p:cNvPr id="12" name="Group 11">
            <a:extLst>
              <a:ext uri="{FF2B5EF4-FFF2-40B4-BE49-F238E27FC236}">
                <a16:creationId xmlns:a16="http://schemas.microsoft.com/office/drawing/2014/main" id="{A5BD3888-CC17-44BF-AE1C-00FA88AC0FDD}"/>
              </a:ext>
            </a:extLst>
          </p:cNvPr>
          <p:cNvGrpSpPr/>
          <p:nvPr/>
        </p:nvGrpSpPr>
        <p:grpSpPr>
          <a:xfrm>
            <a:off x="1616386" y="1945067"/>
            <a:ext cx="1083958" cy="1083958"/>
            <a:chOff x="1555665" y="1660254"/>
            <a:chExt cx="1083958" cy="1083958"/>
          </a:xfrm>
        </p:grpSpPr>
        <p:sp>
          <p:nvSpPr>
            <p:cNvPr id="104" name="Oval 103">
              <a:extLst>
                <a:ext uri="{FF2B5EF4-FFF2-40B4-BE49-F238E27FC236}">
                  <a16:creationId xmlns:a16="http://schemas.microsoft.com/office/drawing/2014/main" id="{5A9786BF-44B1-4BE0-9A6A-0DB0DC321575}"/>
                </a:ext>
              </a:extLst>
            </p:cNvPr>
            <p:cNvSpPr/>
            <p:nvPr/>
          </p:nvSpPr>
          <p:spPr>
            <a:xfrm>
              <a:off x="1555665"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7C60A3DA-95F7-4D3B-97F1-463171455F16}"/>
                </a:ext>
              </a:extLst>
            </p:cNvPr>
            <p:cNvSpPr/>
            <p:nvPr/>
          </p:nvSpPr>
          <p:spPr>
            <a:xfrm>
              <a:off x="1634693" y="1897107"/>
              <a:ext cx="925902" cy="646331"/>
            </a:xfrm>
            <a:prstGeom prst="rect">
              <a:avLst/>
            </a:prstGeom>
          </p:spPr>
          <p:txBody>
            <a:bodyPr wrap="square">
              <a:spAutoFit/>
            </a:bodyPr>
            <a:lstStyle/>
            <a:p>
              <a:pPr algn="ctr"/>
              <a:r>
                <a:rPr lang="en-US" sz="1200" b="1" dirty="0">
                  <a:solidFill>
                    <a:schemeClr val="bg1"/>
                  </a:solidFill>
                  <a:latin typeface="Google Sans" panose="020B0604020202020204" charset="0"/>
                </a:rPr>
                <a:t>Individual SKU Selection </a:t>
              </a:r>
            </a:p>
          </p:txBody>
        </p:sp>
      </p:grpSp>
      <p:grpSp>
        <p:nvGrpSpPr>
          <p:cNvPr id="11" name="Group 10">
            <a:extLst>
              <a:ext uri="{FF2B5EF4-FFF2-40B4-BE49-F238E27FC236}">
                <a16:creationId xmlns:a16="http://schemas.microsoft.com/office/drawing/2014/main" id="{13047130-2838-4910-888A-31F1FBF76DEA}"/>
              </a:ext>
            </a:extLst>
          </p:cNvPr>
          <p:cNvGrpSpPr/>
          <p:nvPr/>
        </p:nvGrpSpPr>
        <p:grpSpPr>
          <a:xfrm>
            <a:off x="2790358" y="1945067"/>
            <a:ext cx="1083958" cy="1083958"/>
            <a:chOff x="2762132" y="1660254"/>
            <a:chExt cx="1083958" cy="1083958"/>
          </a:xfrm>
        </p:grpSpPr>
        <p:sp>
          <p:nvSpPr>
            <p:cNvPr id="103" name="Oval 102">
              <a:extLst>
                <a:ext uri="{FF2B5EF4-FFF2-40B4-BE49-F238E27FC236}">
                  <a16:creationId xmlns:a16="http://schemas.microsoft.com/office/drawing/2014/main" id="{9526902E-A7FC-47C2-80DB-3F000EE9C18F}"/>
                </a:ext>
              </a:extLst>
            </p:cNvPr>
            <p:cNvSpPr/>
            <p:nvPr/>
          </p:nvSpPr>
          <p:spPr>
            <a:xfrm>
              <a:off x="2762132"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E331454E-CE11-4882-9F43-9D8D6AB63C38}"/>
                </a:ext>
              </a:extLst>
            </p:cNvPr>
            <p:cNvSpPr/>
            <p:nvPr/>
          </p:nvSpPr>
          <p:spPr>
            <a:xfrm>
              <a:off x="2790513" y="1897107"/>
              <a:ext cx="1010311" cy="646331"/>
            </a:xfrm>
            <a:prstGeom prst="rect">
              <a:avLst/>
            </a:prstGeom>
          </p:spPr>
          <p:txBody>
            <a:bodyPr wrap="square">
              <a:spAutoFit/>
            </a:bodyPr>
            <a:lstStyle/>
            <a:p>
              <a:pPr algn="ctr"/>
              <a:r>
                <a:rPr lang="en-US" sz="1200" b="1" dirty="0">
                  <a:solidFill>
                    <a:schemeClr val="bg1"/>
                  </a:solidFill>
                  <a:latin typeface="Google Sans" panose="020B0604020202020204" charset="0"/>
                </a:rPr>
                <a:t>Store Inventory Check </a:t>
              </a:r>
            </a:p>
          </p:txBody>
        </p:sp>
      </p:grpSp>
      <p:grpSp>
        <p:nvGrpSpPr>
          <p:cNvPr id="10" name="Group 9">
            <a:extLst>
              <a:ext uri="{FF2B5EF4-FFF2-40B4-BE49-F238E27FC236}">
                <a16:creationId xmlns:a16="http://schemas.microsoft.com/office/drawing/2014/main" id="{1AF60C2F-44E7-47A9-ABF0-F53D2D0AC16F}"/>
              </a:ext>
            </a:extLst>
          </p:cNvPr>
          <p:cNvGrpSpPr/>
          <p:nvPr/>
        </p:nvGrpSpPr>
        <p:grpSpPr>
          <a:xfrm>
            <a:off x="3964330" y="1945067"/>
            <a:ext cx="1083958" cy="1083958"/>
            <a:chOff x="3943568" y="1660254"/>
            <a:chExt cx="1083958" cy="1083958"/>
          </a:xfrm>
        </p:grpSpPr>
        <p:sp>
          <p:nvSpPr>
            <p:cNvPr id="102" name="Oval 101">
              <a:extLst>
                <a:ext uri="{FF2B5EF4-FFF2-40B4-BE49-F238E27FC236}">
                  <a16:creationId xmlns:a16="http://schemas.microsoft.com/office/drawing/2014/main" id="{93CA9331-FA43-4655-AA34-3BEF35F64D95}"/>
                </a:ext>
              </a:extLst>
            </p:cNvPr>
            <p:cNvSpPr/>
            <p:nvPr/>
          </p:nvSpPr>
          <p:spPr>
            <a:xfrm>
              <a:off x="3943568"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BA4DC1A3-E6CF-4E1B-9B47-728AD7EECFDE}"/>
                </a:ext>
              </a:extLst>
            </p:cNvPr>
            <p:cNvSpPr/>
            <p:nvPr/>
          </p:nvSpPr>
          <p:spPr>
            <a:xfrm>
              <a:off x="4051651" y="1897107"/>
              <a:ext cx="870007" cy="646331"/>
            </a:xfrm>
            <a:prstGeom prst="rect">
              <a:avLst/>
            </a:prstGeom>
          </p:spPr>
          <p:txBody>
            <a:bodyPr wrap="square">
              <a:spAutoFit/>
            </a:bodyPr>
            <a:lstStyle/>
            <a:p>
              <a:pPr algn="ctr"/>
              <a:r>
                <a:rPr lang="en-US" sz="1200" b="1" dirty="0">
                  <a:solidFill>
                    <a:schemeClr val="bg1"/>
                  </a:solidFill>
                  <a:latin typeface="Google Sans" panose="020B0604020202020204" charset="0"/>
                </a:rPr>
                <a:t>In-flight PO</a:t>
              </a:r>
            </a:p>
            <a:p>
              <a:pPr algn="ctr"/>
              <a:r>
                <a:rPr lang="en-US" sz="1200" b="1" dirty="0">
                  <a:solidFill>
                    <a:schemeClr val="bg1"/>
                  </a:solidFill>
                  <a:latin typeface="Google Sans" panose="020B0604020202020204" charset="0"/>
                </a:rPr>
                <a:t>Check </a:t>
              </a:r>
            </a:p>
          </p:txBody>
        </p:sp>
      </p:grpSp>
      <p:grpSp>
        <p:nvGrpSpPr>
          <p:cNvPr id="9" name="Group 8">
            <a:extLst>
              <a:ext uri="{FF2B5EF4-FFF2-40B4-BE49-F238E27FC236}">
                <a16:creationId xmlns:a16="http://schemas.microsoft.com/office/drawing/2014/main" id="{8614E9FA-7CE3-431D-88AC-64A4C9D7CF7F}"/>
              </a:ext>
            </a:extLst>
          </p:cNvPr>
          <p:cNvGrpSpPr/>
          <p:nvPr/>
        </p:nvGrpSpPr>
        <p:grpSpPr>
          <a:xfrm>
            <a:off x="5138302" y="1945067"/>
            <a:ext cx="1083958" cy="1083958"/>
            <a:chOff x="5199388" y="1660254"/>
            <a:chExt cx="1083958" cy="1083958"/>
          </a:xfrm>
        </p:grpSpPr>
        <p:sp>
          <p:nvSpPr>
            <p:cNvPr id="101" name="Oval 100">
              <a:extLst>
                <a:ext uri="{FF2B5EF4-FFF2-40B4-BE49-F238E27FC236}">
                  <a16:creationId xmlns:a16="http://schemas.microsoft.com/office/drawing/2014/main" id="{9F63C5FD-D02D-47CA-8BB2-020F41BFD693}"/>
                </a:ext>
              </a:extLst>
            </p:cNvPr>
            <p:cNvSpPr/>
            <p:nvPr/>
          </p:nvSpPr>
          <p:spPr>
            <a:xfrm>
              <a:off x="5199388"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13DCA32-5FC5-4D9B-9C3C-8C462901EB2A}"/>
                </a:ext>
              </a:extLst>
            </p:cNvPr>
            <p:cNvSpPr/>
            <p:nvPr/>
          </p:nvSpPr>
          <p:spPr>
            <a:xfrm>
              <a:off x="5259807" y="1897107"/>
              <a:ext cx="977639" cy="646331"/>
            </a:xfrm>
            <a:prstGeom prst="rect">
              <a:avLst/>
            </a:prstGeom>
          </p:spPr>
          <p:txBody>
            <a:bodyPr wrap="square">
              <a:spAutoFit/>
            </a:bodyPr>
            <a:lstStyle/>
            <a:p>
              <a:pPr algn="ctr"/>
              <a:r>
                <a:rPr lang="en-US" sz="1200" b="1" dirty="0">
                  <a:solidFill>
                    <a:schemeClr val="bg1"/>
                  </a:solidFill>
                  <a:latin typeface="Google Sans" panose="020B0604020202020204" charset="0"/>
                </a:rPr>
                <a:t>DC Inventory Check</a:t>
              </a:r>
            </a:p>
          </p:txBody>
        </p:sp>
      </p:grpSp>
      <p:grpSp>
        <p:nvGrpSpPr>
          <p:cNvPr id="8" name="Group 7">
            <a:extLst>
              <a:ext uri="{FF2B5EF4-FFF2-40B4-BE49-F238E27FC236}">
                <a16:creationId xmlns:a16="http://schemas.microsoft.com/office/drawing/2014/main" id="{2DD66A4C-6D02-4420-8677-BAEE02F116D8}"/>
              </a:ext>
            </a:extLst>
          </p:cNvPr>
          <p:cNvGrpSpPr/>
          <p:nvPr/>
        </p:nvGrpSpPr>
        <p:grpSpPr>
          <a:xfrm>
            <a:off x="6312274" y="1945067"/>
            <a:ext cx="1083958" cy="1083958"/>
            <a:chOff x="6476693" y="1660254"/>
            <a:chExt cx="1083958" cy="1083958"/>
          </a:xfrm>
        </p:grpSpPr>
        <p:sp>
          <p:nvSpPr>
            <p:cNvPr id="105" name="Oval 104">
              <a:extLst>
                <a:ext uri="{FF2B5EF4-FFF2-40B4-BE49-F238E27FC236}">
                  <a16:creationId xmlns:a16="http://schemas.microsoft.com/office/drawing/2014/main" id="{909F854D-F253-4486-B09E-D08475721EDF}"/>
                </a:ext>
              </a:extLst>
            </p:cNvPr>
            <p:cNvSpPr/>
            <p:nvPr/>
          </p:nvSpPr>
          <p:spPr>
            <a:xfrm>
              <a:off x="6476693"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AC053ED-FAE5-40EA-B623-5B33EEEA1CFE}"/>
                </a:ext>
              </a:extLst>
            </p:cNvPr>
            <p:cNvSpPr/>
            <p:nvPr/>
          </p:nvSpPr>
          <p:spPr>
            <a:xfrm>
              <a:off x="6518052" y="1897107"/>
              <a:ext cx="1034824" cy="461665"/>
            </a:xfrm>
            <a:prstGeom prst="rect">
              <a:avLst/>
            </a:prstGeom>
          </p:spPr>
          <p:txBody>
            <a:bodyPr wrap="square">
              <a:spAutoFit/>
            </a:bodyPr>
            <a:lstStyle/>
            <a:p>
              <a:pPr algn="ctr"/>
              <a:r>
                <a:rPr lang="en-US" sz="1200" b="1" dirty="0">
                  <a:solidFill>
                    <a:schemeClr val="bg1"/>
                  </a:solidFill>
                  <a:latin typeface="Google Sans" panose="020B0604020202020204" charset="0"/>
                </a:rPr>
                <a:t>Pallet Rounding </a:t>
              </a:r>
            </a:p>
          </p:txBody>
        </p:sp>
      </p:grpSp>
      <p:grpSp>
        <p:nvGrpSpPr>
          <p:cNvPr id="3" name="Group 2">
            <a:extLst>
              <a:ext uri="{FF2B5EF4-FFF2-40B4-BE49-F238E27FC236}">
                <a16:creationId xmlns:a16="http://schemas.microsoft.com/office/drawing/2014/main" id="{61C18691-5934-4563-AFC2-8A273701ABB4}"/>
              </a:ext>
            </a:extLst>
          </p:cNvPr>
          <p:cNvGrpSpPr/>
          <p:nvPr/>
        </p:nvGrpSpPr>
        <p:grpSpPr>
          <a:xfrm>
            <a:off x="7486247" y="1945067"/>
            <a:ext cx="1125582" cy="1083958"/>
            <a:chOff x="7706227" y="1660254"/>
            <a:chExt cx="1125582" cy="1083958"/>
          </a:xfrm>
        </p:grpSpPr>
        <p:sp>
          <p:nvSpPr>
            <p:cNvPr id="106" name="Oval 105">
              <a:extLst>
                <a:ext uri="{FF2B5EF4-FFF2-40B4-BE49-F238E27FC236}">
                  <a16:creationId xmlns:a16="http://schemas.microsoft.com/office/drawing/2014/main" id="{E8FB41CF-EE7B-4F8F-8866-E67D2402754A}"/>
                </a:ext>
              </a:extLst>
            </p:cNvPr>
            <p:cNvSpPr/>
            <p:nvPr/>
          </p:nvSpPr>
          <p:spPr>
            <a:xfrm>
              <a:off x="7723675" y="1660254"/>
              <a:ext cx="1083958" cy="108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EEF68F0-4590-40F2-8CB5-C0D1F0A7DD88}"/>
                </a:ext>
              </a:extLst>
            </p:cNvPr>
            <p:cNvSpPr/>
            <p:nvPr/>
          </p:nvSpPr>
          <p:spPr>
            <a:xfrm>
              <a:off x="7706227" y="1897107"/>
              <a:ext cx="1125582" cy="646331"/>
            </a:xfrm>
            <a:prstGeom prst="rect">
              <a:avLst/>
            </a:prstGeom>
          </p:spPr>
          <p:txBody>
            <a:bodyPr wrap="square">
              <a:spAutoFit/>
            </a:bodyPr>
            <a:lstStyle/>
            <a:p>
              <a:pPr algn="ctr"/>
              <a:r>
                <a:rPr lang="en-US" sz="1200" b="1" dirty="0">
                  <a:solidFill>
                    <a:schemeClr val="bg1"/>
                  </a:solidFill>
                  <a:latin typeface="Google Sans" panose="020B0604020202020204" charset="0"/>
                </a:rPr>
                <a:t>Net SKU Sales Predictions </a:t>
              </a:r>
            </a:p>
          </p:txBody>
        </p:sp>
      </p:grpSp>
      <p:cxnSp>
        <p:nvCxnSpPr>
          <p:cNvPr id="16" name="Straight Arrow Connector 15">
            <a:extLst>
              <a:ext uri="{FF2B5EF4-FFF2-40B4-BE49-F238E27FC236}">
                <a16:creationId xmlns:a16="http://schemas.microsoft.com/office/drawing/2014/main" id="{A44D72D9-6A57-4B37-9722-044C5D2DA7C9}"/>
              </a:ext>
            </a:extLst>
          </p:cNvPr>
          <p:cNvCxnSpPr/>
          <p:nvPr/>
        </p:nvCxnSpPr>
        <p:spPr>
          <a:xfrm>
            <a:off x="969403"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066B4B-BEC7-4FB5-B294-5C9641EB75EA}"/>
              </a:ext>
            </a:extLst>
          </p:cNvPr>
          <p:cNvCxnSpPr/>
          <p:nvPr/>
        </p:nvCxnSpPr>
        <p:spPr>
          <a:xfrm>
            <a:off x="2099479"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7D895A0-4EAB-4197-BBF1-9AE4ACE65148}"/>
              </a:ext>
            </a:extLst>
          </p:cNvPr>
          <p:cNvCxnSpPr/>
          <p:nvPr/>
        </p:nvCxnSpPr>
        <p:spPr>
          <a:xfrm>
            <a:off x="3330324"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5C2925-A4F9-48E4-91A4-816A581D6D70}"/>
              </a:ext>
            </a:extLst>
          </p:cNvPr>
          <p:cNvCxnSpPr/>
          <p:nvPr/>
        </p:nvCxnSpPr>
        <p:spPr>
          <a:xfrm>
            <a:off x="4506309"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629FF8-6478-4504-895F-65BA1D7DF9D6}"/>
              </a:ext>
            </a:extLst>
          </p:cNvPr>
          <p:cNvCxnSpPr/>
          <p:nvPr/>
        </p:nvCxnSpPr>
        <p:spPr>
          <a:xfrm>
            <a:off x="5687540"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63FCE-9D26-4F3A-9A6F-D08D6E094E28}"/>
              </a:ext>
            </a:extLst>
          </p:cNvPr>
          <p:cNvCxnSpPr/>
          <p:nvPr/>
        </p:nvCxnSpPr>
        <p:spPr>
          <a:xfrm>
            <a:off x="6854253"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2C0ACB9-AF97-45BF-9647-48B7E8E462E4}"/>
              </a:ext>
            </a:extLst>
          </p:cNvPr>
          <p:cNvCxnSpPr/>
          <p:nvPr/>
        </p:nvCxnSpPr>
        <p:spPr>
          <a:xfrm>
            <a:off x="8059751" y="3131341"/>
            <a:ext cx="0" cy="2106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8AD9969-E84F-4E2B-B2F1-B8A4090DE1AB}"/>
              </a:ext>
            </a:extLst>
          </p:cNvPr>
          <p:cNvSpPr/>
          <p:nvPr/>
        </p:nvSpPr>
        <p:spPr>
          <a:xfrm>
            <a:off x="461396" y="3775538"/>
            <a:ext cx="1007335" cy="461665"/>
          </a:xfrm>
          <a:prstGeom prst="rect">
            <a:avLst/>
          </a:prstGeom>
        </p:spPr>
        <p:txBody>
          <a:bodyPr wrap="square">
            <a:spAutoFit/>
          </a:bodyPr>
          <a:lstStyle/>
          <a:p>
            <a:pPr algn="ctr" fontAlgn="ctr"/>
            <a:r>
              <a:rPr lang="en-US" sz="1200" dirty="0">
                <a:latin typeface="Google Sans" panose="020B0604020202020204" charset="0"/>
              </a:rPr>
              <a:t>$10k in Generators</a:t>
            </a:r>
          </a:p>
        </p:txBody>
      </p:sp>
      <p:sp>
        <p:nvSpPr>
          <p:cNvPr id="18" name="Rectangle 17">
            <a:extLst>
              <a:ext uri="{FF2B5EF4-FFF2-40B4-BE49-F238E27FC236}">
                <a16:creationId xmlns:a16="http://schemas.microsoft.com/office/drawing/2014/main" id="{3C5E6489-D317-42E9-8C69-CBF6F7E209DE}"/>
              </a:ext>
            </a:extLst>
          </p:cNvPr>
          <p:cNvSpPr/>
          <p:nvPr/>
        </p:nvSpPr>
        <p:spPr>
          <a:xfrm>
            <a:off x="1480068" y="3719508"/>
            <a:ext cx="1258678" cy="276999"/>
          </a:xfrm>
          <a:prstGeom prst="rect">
            <a:avLst/>
          </a:prstGeom>
        </p:spPr>
        <p:txBody>
          <a:bodyPr wrap="square">
            <a:spAutoFit/>
          </a:bodyPr>
          <a:lstStyle/>
          <a:p>
            <a:pPr algn="ctr" fontAlgn="ctr"/>
            <a:r>
              <a:rPr lang="en-US" sz="1200" dirty="0">
                <a:latin typeface="Google Sans" panose="020B0604020202020204" charset="0"/>
              </a:rPr>
              <a:t>$6.3k in 5500W</a:t>
            </a:r>
          </a:p>
        </p:txBody>
      </p:sp>
      <p:sp>
        <p:nvSpPr>
          <p:cNvPr id="19" name="Rectangle 18">
            <a:extLst>
              <a:ext uri="{FF2B5EF4-FFF2-40B4-BE49-F238E27FC236}">
                <a16:creationId xmlns:a16="http://schemas.microsoft.com/office/drawing/2014/main" id="{CBC21CA5-611D-447E-A00B-315D802F0F1A}"/>
              </a:ext>
            </a:extLst>
          </p:cNvPr>
          <p:cNvSpPr/>
          <p:nvPr/>
        </p:nvSpPr>
        <p:spPr>
          <a:xfrm>
            <a:off x="1477664" y="3987280"/>
            <a:ext cx="1263487" cy="276999"/>
          </a:xfrm>
          <a:prstGeom prst="rect">
            <a:avLst/>
          </a:prstGeom>
        </p:spPr>
        <p:txBody>
          <a:bodyPr wrap="square">
            <a:spAutoFit/>
          </a:bodyPr>
          <a:lstStyle/>
          <a:p>
            <a:pPr algn="ctr" fontAlgn="ctr"/>
            <a:r>
              <a:rPr lang="en-US" sz="1200" dirty="0">
                <a:latin typeface="Google Sans" panose="020B0604020202020204" charset="0"/>
              </a:rPr>
              <a:t>$3.7k in 7000W</a:t>
            </a:r>
          </a:p>
        </p:txBody>
      </p:sp>
      <p:sp>
        <p:nvSpPr>
          <p:cNvPr id="21" name="Rectangle 20">
            <a:extLst>
              <a:ext uri="{FF2B5EF4-FFF2-40B4-BE49-F238E27FC236}">
                <a16:creationId xmlns:a16="http://schemas.microsoft.com/office/drawing/2014/main" id="{CB88C172-547A-4BA5-A47E-6ED7C89D313D}"/>
              </a:ext>
            </a:extLst>
          </p:cNvPr>
          <p:cNvSpPr/>
          <p:nvPr/>
        </p:nvSpPr>
        <p:spPr>
          <a:xfrm>
            <a:off x="2775253" y="3719508"/>
            <a:ext cx="1135246" cy="276999"/>
          </a:xfrm>
          <a:prstGeom prst="rect">
            <a:avLst/>
          </a:prstGeom>
        </p:spPr>
        <p:txBody>
          <a:bodyPr wrap="square">
            <a:spAutoFit/>
          </a:bodyPr>
          <a:lstStyle/>
          <a:p>
            <a:pPr algn="ctr" fontAlgn="ctr"/>
            <a:r>
              <a:rPr lang="en-US" sz="1200" dirty="0">
                <a:latin typeface="Google Sans" panose="020B0604020202020204" charset="0"/>
              </a:rPr>
              <a:t>$2k in 5500W</a:t>
            </a:r>
          </a:p>
        </p:txBody>
      </p:sp>
      <p:sp>
        <p:nvSpPr>
          <p:cNvPr id="22" name="Rectangle 21">
            <a:extLst>
              <a:ext uri="{FF2B5EF4-FFF2-40B4-BE49-F238E27FC236}">
                <a16:creationId xmlns:a16="http://schemas.microsoft.com/office/drawing/2014/main" id="{E4913092-FAA0-41B6-81D5-36B10DDCC66E}"/>
              </a:ext>
            </a:extLst>
          </p:cNvPr>
          <p:cNvSpPr/>
          <p:nvPr/>
        </p:nvSpPr>
        <p:spPr>
          <a:xfrm>
            <a:off x="2806220" y="3987280"/>
            <a:ext cx="1120820" cy="276999"/>
          </a:xfrm>
          <a:prstGeom prst="rect">
            <a:avLst/>
          </a:prstGeom>
        </p:spPr>
        <p:txBody>
          <a:bodyPr wrap="square">
            <a:spAutoFit/>
          </a:bodyPr>
          <a:lstStyle/>
          <a:p>
            <a:pPr algn="ctr" fontAlgn="ctr"/>
            <a:r>
              <a:rPr lang="en-US" sz="1200" dirty="0">
                <a:latin typeface="Google Sans" panose="020B0604020202020204" charset="0"/>
              </a:rPr>
              <a:t>$1k in 7000W</a:t>
            </a:r>
          </a:p>
        </p:txBody>
      </p:sp>
      <p:sp>
        <p:nvSpPr>
          <p:cNvPr id="23" name="Rectangle 22">
            <a:extLst>
              <a:ext uri="{FF2B5EF4-FFF2-40B4-BE49-F238E27FC236}">
                <a16:creationId xmlns:a16="http://schemas.microsoft.com/office/drawing/2014/main" id="{6993CE30-4FD3-4BEB-A080-CDF97DD29CBE}"/>
              </a:ext>
            </a:extLst>
          </p:cNvPr>
          <p:cNvSpPr/>
          <p:nvPr/>
        </p:nvSpPr>
        <p:spPr>
          <a:xfrm>
            <a:off x="3949906" y="3719508"/>
            <a:ext cx="1112805" cy="276999"/>
          </a:xfrm>
          <a:prstGeom prst="rect">
            <a:avLst/>
          </a:prstGeom>
        </p:spPr>
        <p:txBody>
          <a:bodyPr wrap="square">
            <a:spAutoFit/>
          </a:bodyPr>
          <a:lstStyle/>
          <a:p>
            <a:pPr algn="ctr" fontAlgn="ctr"/>
            <a:r>
              <a:rPr lang="en-US" sz="1200" dirty="0">
                <a:latin typeface="Google Sans" panose="020B0604020202020204" charset="0"/>
              </a:rPr>
              <a:t>$1k in 5500W</a:t>
            </a:r>
          </a:p>
        </p:txBody>
      </p:sp>
      <p:sp>
        <p:nvSpPr>
          <p:cNvPr id="50" name="Rectangle 49">
            <a:extLst>
              <a:ext uri="{FF2B5EF4-FFF2-40B4-BE49-F238E27FC236}">
                <a16:creationId xmlns:a16="http://schemas.microsoft.com/office/drawing/2014/main" id="{92DFC249-C4A3-4317-A136-C47475DFEBB2}"/>
              </a:ext>
            </a:extLst>
          </p:cNvPr>
          <p:cNvSpPr/>
          <p:nvPr/>
        </p:nvSpPr>
        <p:spPr>
          <a:xfrm>
            <a:off x="3975568" y="3987280"/>
            <a:ext cx="1112805" cy="276999"/>
          </a:xfrm>
          <a:prstGeom prst="rect">
            <a:avLst/>
          </a:prstGeom>
        </p:spPr>
        <p:txBody>
          <a:bodyPr wrap="square">
            <a:spAutoFit/>
          </a:bodyPr>
          <a:lstStyle/>
          <a:p>
            <a:pPr algn="ctr" fontAlgn="ctr"/>
            <a:r>
              <a:rPr lang="en-US" sz="1200" dirty="0">
                <a:latin typeface="Google Sans" panose="020B0604020202020204" charset="0"/>
              </a:rPr>
              <a:t>None</a:t>
            </a:r>
          </a:p>
        </p:txBody>
      </p:sp>
      <p:sp>
        <p:nvSpPr>
          <p:cNvPr id="51" name="Rectangle 50">
            <a:extLst>
              <a:ext uri="{FF2B5EF4-FFF2-40B4-BE49-F238E27FC236}">
                <a16:creationId xmlns:a16="http://schemas.microsoft.com/office/drawing/2014/main" id="{657B29AE-DD4B-4F64-8336-76636751912F}"/>
              </a:ext>
            </a:extLst>
          </p:cNvPr>
          <p:cNvSpPr/>
          <p:nvPr/>
        </p:nvSpPr>
        <p:spPr>
          <a:xfrm>
            <a:off x="5119720" y="3719508"/>
            <a:ext cx="1112805" cy="276999"/>
          </a:xfrm>
          <a:prstGeom prst="rect">
            <a:avLst/>
          </a:prstGeom>
        </p:spPr>
        <p:txBody>
          <a:bodyPr wrap="square">
            <a:spAutoFit/>
          </a:bodyPr>
          <a:lstStyle/>
          <a:p>
            <a:pPr algn="ctr" fontAlgn="ctr"/>
            <a:r>
              <a:rPr lang="en-US" sz="1200" dirty="0">
                <a:latin typeface="Google Sans" panose="020B0604020202020204" charset="0"/>
              </a:rPr>
              <a:t>In-Stock</a:t>
            </a:r>
          </a:p>
        </p:txBody>
      </p:sp>
      <p:sp>
        <p:nvSpPr>
          <p:cNvPr id="52" name="Rectangle 51">
            <a:extLst>
              <a:ext uri="{FF2B5EF4-FFF2-40B4-BE49-F238E27FC236}">
                <a16:creationId xmlns:a16="http://schemas.microsoft.com/office/drawing/2014/main" id="{36D1CCBB-A656-4A2F-A865-186461B05F0C}"/>
              </a:ext>
            </a:extLst>
          </p:cNvPr>
          <p:cNvSpPr/>
          <p:nvPr/>
        </p:nvSpPr>
        <p:spPr>
          <a:xfrm>
            <a:off x="5151067" y="3987280"/>
            <a:ext cx="1112805" cy="276999"/>
          </a:xfrm>
          <a:prstGeom prst="rect">
            <a:avLst/>
          </a:prstGeom>
        </p:spPr>
        <p:txBody>
          <a:bodyPr wrap="square">
            <a:spAutoFit/>
          </a:bodyPr>
          <a:lstStyle/>
          <a:p>
            <a:pPr algn="ctr" fontAlgn="ctr"/>
            <a:r>
              <a:rPr lang="en-US" sz="1200" dirty="0">
                <a:latin typeface="Google Sans" panose="020B0604020202020204" charset="0"/>
              </a:rPr>
              <a:t>In-Stock</a:t>
            </a:r>
          </a:p>
        </p:txBody>
      </p:sp>
      <p:sp>
        <p:nvSpPr>
          <p:cNvPr id="24" name="Rectangle 23">
            <a:extLst>
              <a:ext uri="{FF2B5EF4-FFF2-40B4-BE49-F238E27FC236}">
                <a16:creationId xmlns:a16="http://schemas.microsoft.com/office/drawing/2014/main" id="{D3DB50A7-3BCE-472C-9B0D-CBECAB3D09DD}"/>
              </a:ext>
            </a:extLst>
          </p:cNvPr>
          <p:cNvSpPr/>
          <p:nvPr/>
        </p:nvSpPr>
        <p:spPr>
          <a:xfrm>
            <a:off x="6145759" y="3719508"/>
            <a:ext cx="1489510" cy="276999"/>
          </a:xfrm>
          <a:prstGeom prst="rect">
            <a:avLst/>
          </a:prstGeom>
        </p:spPr>
        <p:txBody>
          <a:bodyPr wrap="square">
            <a:spAutoFit/>
          </a:bodyPr>
          <a:lstStyle/>
          <a:p>
            <a:pPr algn="ctr" fontAlgn="ctr"/>
            <a:r>
              <a:rPr lang="en-US" sz="1200" dirty="0">
                <a:latin typeface="Google Sans" panose="020B0604020202020204" charset="0"/>
              </a:rPr>
              <a:t>2 pallets of 5500W</a:t>
            </a:r>
          </a:p>
        </p:txBody>
      </p:sp>
      <p:sp>
        <p:nvSpPr>
          <p:cNvPr id="54" name="Rectangle 53">
            <a:extLst>
              <a:ext uri="{FF2B5EF4-FFF2-40B4-BE49-F238E27FC236}">
                <a16:creationId xmlns:a16="http://schemas.microsoft.com/office/drawing/2014/main" id="{DDFC4366-25D0-41BB-AB04-8F895D4C5842}"/>
              </a:ext>
            </a:extLst>
          </p:cNvPr>
          <p:cNvSpPr/>
          <p:nvPr/>
        </p:nvSpPr>
        <p:spPr>
          <a:xfrm>
            <a:off x="6189142" y="3987280"/>
            <a:ext cx="1489510" cy="276999"/>
          </a:xfrm>
          <a:prstGeom prst="rect">
            <a:avLst/>
          </a:prstGeom>
        </p:spPr>
        <p:txBody>
          <a:bodyPr wrap="square">
            <a:spAutoFit/>
          </a:bodyPr>
          <a:lstStyle/>
          <a:p>
            <a:pPr algn="ctr" fontAlgn="ctr"/>
            <a:r>
              <a:rPr lang="en-US" sz="1200" dirty="0">
                <a:latin typeface="Google Sans" panose="020B0604020202020204" charset="0"/>
              </a:rPr>
              <a:t>1 pallet of 7000W</a:t>
            </a:r>
          </a:p>
        </p:txBody>
      </p:sp>
      <p:sp>
        <p:nvSpPr>
          <p:cNvPr id="31" name="Rectangle 30">
            <a:extLst>
              <a:ext uri="{FF2B5EF4-FFF2-40B4-BE49-F238E27FC236}">
                <a16:creationId xmlns:a16="http://schemas.microsoft.com/office/drawing/2014/main" id="{6E5D15FF-1D7C-4D63-B5A5-BB764B9EEDDC}"/>
              </a:ext>
            </a:extLst>
          </p:cNvPr>
          <p:cNvSpPr/>
          <p:nvPr/>
        </p:nvSpPr>
        <p:spPr>
          <a:xfrm>
            <a:off x="7561488" y="3719508"/>
            <a:ext cx="1103187" cy="276999"/>
          </a:xfrm>
          <a:prstGeom prst="rect">
            <a:avLst/>
          </a:prstGeom>
        </p:spPr>
        <p:txBody>
          <a:bodyPr wrap="none">
            <a:spAutoFit/>
          </a:bodyPr>
          <a:lstStyle/>
          <a:p>
            <a:pPr fontAlgn="ctr"/>
            <a:r>
              <a:rPr lang="en-US" sz="1200" dirty="0">
                <a:latin typeface="Google Sans" panose="020B0604020202020204" charset="0"/>
              </a:rPr>
              <a:t>$3.5k 5500W</a:t>
            </a:r>
          </a:p>
        </p:txBody>
      </p:sp>
      <p:sp>
        <p:nvSpPr>
          <p:cNvPr id="32" name="Rectangle 31">
            <a:extLst>
              <a:ext uri="{FF2B5EF4-FFF2-40B4-BE49-F238E27FC236}">
                <a16:creationId xmlns:a16="http://schemas.microsoft.com/office/drawing/2014/main" id="{EE2C140C-48E6-4920-9C6F-5527EDAE7EDF}"/>
              </a:ext>
            </a:extLst>
          </p:cNvPr>
          <p:cNvSpPr/>
          <p:nvPr/>
        </p:nvSpPr>
        <p:spPr>
          <a:xfrm>
            <a:off x="7571077" y="3987280"/>
            <a:ext cx="1114408" cy="276999"/>
          </a:xfrm>
          <a:prstGeom prst="rect">
            <a:avLst/>
          </a:prstGeom>
        </p:spPr>
        <p:txBody>
          <a:bodyPr wrap="none">
            <a:spAutoFit/>
          </a:bodyPr>
          <a:lstStyle/>
          <a:p>
            <a:pPr fontAlgn="ctr"/>
            <a:r>
              <a:rPr lang="en-US" sz="1200" dirty="0">
                <a:latin typeface="Google Sans" panose="020B0604020202020204" charset="0"/>
              </a:rPr>
              <a:t>$2.4k 7000W</a:t>
            </a:r>
          </a:p>
        </p:txBody>
      </p:sp>
    </p:spTree>
    <p:extLst>
      <p:ext uri="{BB962C8B-B14F-4D97-AF65-F5344CB8AC3E}">
        <p14:creationId xmlns:p14="http://schemas.microsoft.com/office/powerpoint/2010/main" val="138938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Shape 333"/>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dirty="0"/>
              <a:t>N</a:t>
            </a:r>
            <a:r>
              <a:rPr lang="en-US" sz="3000" i="0" u="none" strike="noStrike" cap="none" dirty="0">
                <a:solidFill>
                  <a:schemeClr val="dk2"/>
                </a:solidFill>
              </a:rPr>
              <a:t>o One is Immune to Weather Emergencies</a:t>
            </a:r>
          </a:p>
        </p:txBody>
      </p:sp>
      <p:sp>
        <p:nvSpPr>
          <p:cNvPr id="334" name="Shape 334"/>
          <p:cNvSpPr txBox="1">
            <a:spLocks noGrp="1"/>
          </p:cNvSpPr>
          <p:nvPr>
            <p:ph type="body" idx="1"/>
          </p:nvPr>
        </p:nvSpPr>
        <p:spPr>
          <a:xfrm>
            <a:off x="356616" y="1627632"/>
            <a:ext cx="2670048"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400" i="0" u="none" strike="noStrike" cap="none" dirty="0">
                <a:solidFill>
                  <a:schemeClr val="accent1"/>
                </a:solidFill>
              </a:rPr>
              <a:t>Are you prepared?</a:t>
            </a:r>
            <a:endParaRPr dirty="0"/>
          </a:p>
          <a:p>
            <a:pPr marL="0" lvl="0" indent="0">
              <a:spcBef>
                <a:spcPts val="1000"/>
              </a:spcBef>
            </a:pPr>
            <a:r>
              <a:rPr lang="en-US" dirty="0"/>
              <a:t>When a systematic disaster strikes, ask yourself, what do I need to meet my basic needs? How much would you have to purchase in the moment? </a:t>
            </a:r>
          </a:p>
          <a:p>
            <a:pPr marL="0" lvl="0" indent="0">
              <a:spcBef>
                <a:spcPts val="1000"/>
              </a:spcBef>
            </a:pPr>
            <a:r>
              <a:rPr lang="en-US" b="1" dirty="0"/>
              <a:t>What if the store shelves are empty?</a:t>
            </a:r>
            <a:endParaRPr b="1" dirty="0"/>
          </a:p>
        </p:txBody>
      </p:sp>
      <p:pic>
        <p:nvPicPr>
          <p:cNvPr id="4" name="Picture 3">
            <a:extLst>
              <a:ext uri="{FF2B5EF4-FFF2-40B4-BE49-F238E27FC236}">
                <a16:creationId xmlns:a16="http://schemas.microsoft.com/office/drawing/2014/main" id="{98E194E2-A5D5-431A-A362-94C7E8D4240E}"/>
              </a:ext>
            </a:extLst>
          </p:cNvPr>
          <p:cNvPicPr>
            <a:picLocks noChangeAspect="1"/>
          </p:cNvPicPr>
          <p:nvPr/>
        </p:nvPicPr>
        <p:blipFill>
          <a:blip r:embed="rId3"/>
          <a:stretch>
            <a:fillRect/>
          </a:stretch>
        </p:blipFill>
        <p:spPr>
          <a:xfrm>
            <a:off x="3821102" y="1627632"/>
            <a:ext cx="3924048" cy="2611785"/>
          </a:xfrm>
          <a:prstGeom prst="rect">
            <a:avLst/>
          </a:prstGeom>
        </p:spPr>
      </p:pic>
      <p:sp>
        <p:nvSpPr>
          <p:cNvPr id="5" name="Rectangle 4">
            <a:extLst>
              <a:ext uri="{FF2B5EF4-FFF2-40B4-BE49-F238E27FC236}">
                <a16:creationId xmlns:a16="http://schemas.microsoft.com/office/drawing/2014/main" id="{AF9D3233-94BD-442D-9D07-0C03C7E77E00}"/>
              </a:ext>
            </a:extLst>
          </p:cNvPr>
          <p:cNvSpPr/>
          <p:nvPr/>
        </p:nvSpPr>
        <p:spPr>
          <a:xfrm>
            <a:off x="3736324" y="4239417"/>
            <a:ext cx="1608133" cy="184666"/>
          </a:xfrm>
          <a:prstGeom prst="rect">
            <a:avLst/>
          </a:prstGeom>
        </p:spPr>
        <p:txBody>
          <a:bodyPr wrap="none">
            <a:spAutoFit/>
          </a:bodyPr>
          <a:lstStyle/>
          <a:p>
            <a:r>
              <a:rPr lang="en-US" sz="600" dirty="0">
                <a:latin typeface="Google Sans" panose="020B0604020202020204" charset="0"/>
              </a:rPr>
              <a:t>Royalty-free photo by </a:t>
            </a:r>
            <a:r>
              <a:rPr lang="en-US" sz="600" dirty="0">
                <a:latin typeface="Google Sans" panose="020B0604020202020204" charset="0"/>
                <a:hlinkClick r:id="rId4"/>
              </a:rPr>
              <a:t>NASA</a:t>
            </a:r>
            <a:r>
              <a:rPr lang="en-US" sz="600" dirty="0">
                <a:latin typeface="Google Sans" panose="020B0604020202020204" charset="0"/>
              </a:rPr>
              <a:t> on </a:t>
            </a:r>
            <a:r>
              <a:rPr lang="en-US" sz="600" dirty="0">
                <a:latin typeface="Google Sans" panose="020B0604020202020204" charset="0"/>
                <a:hlinkClick r:id="rId5"/>
              </a:rPr>
              <a:t>Unsplash</a:t>
            </a:r>
            <a:endParaRPr lang="en-US" sz="600" dirty="0">
              <a:latin typeface="Google Sans" panose="020B0604020202020204" charset="0"/>
            </a:endParaRPr>
          </a:p>
        </p:txBody>
      </p:sp>
    </p:spTree>
    <p:extLst>
      <p:ext uri="{BB962C8B-B14F-4D97-AF65-F5344CB8AC3E}">
        <p14:creationId xmlns:p14="http://schemas.microsoft.com/office/powerpoint/2010/main" val="894378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17" name="Shape 304">
            <a:extLst>
              <a:ext uri="{FF2B5EF4-FFF2-40B4-BE49-F238E27FC236}">
                <a16:creationId xmlns:a16="http://schemas.microsoft.com/office/drawing/2014/main" id="{5966A1F1-4F05-43D6-9C53-884206EE82DD}"/>
              </a:ext>
            </a:extLst>
          </p:cNvPr>
          <p:cNvSpPr/>
          <p:nvPr/>
        </p:nvSpPr>
        <p:spPr>
          <a:xfrm>
            <a:off x="5732265" y="1368492"/>
            <a:ext cx="1309500" cy="1309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16" name="Shape 304">
            <a:extLst>
              <a:ext uri="{FF2B5EF4-FFF2-40B4-BE49-F238E27FC236}">
                <a16:creationId xmlns:a16="http://schemas.microsoft.com/office/drawing/2014/main" id="{ED98B448-A9DC-46AB-95D9-F0C796522C57}"/>
              </a:ext>
            </a:extLst>
          </p:cNvPr>
          <p:cNvSpPr/>
          <p:nvPr/>
        </p:nvSpPr>
        <p:spPr>
          <a:xfrm>
            <a:off x="3078602" y="1368492"/>
            <a:ext cx="1309500" cy="1309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15" name="Shape 304">
            <a:extLst>
              <a:ext uri="{FF2B5EF4-FFF2-40B4-BE49-F238E27FC236}">
                <a16:creationId xmlns:a16="http://schemas.microsoft.com/office/drawing/2014/main" id="{0DE383BF-4525-4A84-8937-B1CD1EB84768}"/>
              </a:ext>
            </a:extLst>
          </p:cNvPr>
          <p:cNvSpPr/>
          <p:nvPr/>
        </p:nvSpPr>
        <p:spPr>
          <a:xfrm>
            <a:off x="428025" y="1368492"/>
            <a:ext cx="1309500" cy="1309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324" name="Shape 324"/>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dirty="0"/>
              <a:t>Human in the Loop</a:t>
            </a:r>
            <a:endParaRPr sz="3000" i="0" u="none" strike="noStrike" cap="none" dirty="0">
              <a:solidFill>
                <a:schemeClr val="dk2"/>
              </a:solidFill>
            </a:endParaRPr>
          </a:p>
        </p:txBody>
      </p:sp>
      <p:pic>
        <p:nvPicPr>
          <p:cNvPr id="6148" name="Picture 4" descr="Image result for purchase order icon">
            <a:extLst>
              <a:ext uri="{FF2B5EF4-FFF2-40B4-BE49-F238E27FC236}">
                <a16:creationId xmlns:a16="http://schemas.microsoft.com/office/drawing/2014/main" id="{ECEDE4B0-4E74-4293-8DA5-6EFB7AF51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001" y="1707059"/>
            <a:ext cx="632366" cy="6323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truck icon transparent">
            <a:extLst>
              <a:ext uri="{FF2B5EF4-FFF2-40B4-BE49-F238E27FC236}">
                <a16:creationId xmlns:a16="http://schemas.microsoft.com/office/drawing/2014/main" id="{9362A486-24A5-40F9-86A9-D69195D0D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591" y="1839004"/>
            <a:ext cx="636172" cy="40606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human icon transparent">
            <a:extLst>
              <a:ext uri="{FF2B5EF4-FFF2-40B4-BE49-F238E27FC236}">
                <a16:creationId xmlns:a16="http://schemas.microsoft.com/office/drawing/2014/main" id="{BD795C2A-0015-441A-9E5F-FBF6270AA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24067" y="1676814"/>
            <a:ext cx="730449" cy="730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1E884C-B9CD-4036-8702-EDB7CE44E595}"/>
              </a:ext>
            </a:extLst>
          </p:cNvPr>
          <p:cNvSpPr txBox="1"/>
          <p:nvPr/>
        </p:nvSpPr>
        <p:spPr>
          <a:xfrm>
            <a:off x="574844" y="2877773"/>
            <a:ext cx="2246770" cy="1384995"/>
          </a:xfrm>
          <a:prstGeom prst="rect">
            <a:avLst/>
          </a:prstGeom>
          <a:noFill/>
        </p:spPr>
        <p:txBody>
          <a:bodyPr wrap="square" rtlCol="0">
            <a:spAutoFit/>
          </a:bodyPr>
          <a:lstStyle/>
          <a:p>
            <a:r>
              <a:rPr lang="en-US" dirty="0">
                <a:latin typeface="Google Sans" panose="020B0604020202020204" charset="0"/>
              </a:rPr>
              <a:t>Humans (merchants, field teams) must sanity check and approve or adjust prediction based on expertise and knowledge on the ground.</a:t>
            </a:r>
          </a:p>
        </p:txBody>
      </p:sp>
      <p:sp>
        <p:nvSpPr>
          <p:cNvPr id="35" name="TextBox 34">
            <a:extLst>
              <a:ext uri="{FF2B5EF4-FFF2-40B4-BE49-F238E27FC236}">
                <a16:creationId xmlns:a16="http://schemas.microsoft.com/office/drawing/2014/main" id="{59AE4947-A45D-4167-87B2-26D6D58BE6B8}"/>
              </a:ext>
            </a:extLst>
          </p:cNvPr>
          <p:cNvSpPr txBox="1"/>
          <p:nvPr/>
        </p:nvSpPr>
        <p:spPr>
          <a:xfrm>
            <a:off x="3170413" y="2876052"/>
            <a:ext cx="2176707" cy="1384995"/>
          </a:xfrm>
          <a:prstGeom prst="rect">
            <a:avLst/>
          </a:prstGeom>
          <a:noFill/>
        </p:spPr>
        <p:txBody>
          <a:bodyPr wrap="square" rtlCol="0">
            <a:spAutoFit/>
          </a:bodyPr>
          <a:lstStyle/>
          <a:p>
            <a:r>
              <a:rPr lang="en-US" dirty="0">
                <a:latin typeface="Google Sans" panose="020B0604020202020204" charset="0"/>
              </a:rPr>
              <a:t>The prediction must then be converted into a format that is easily consumed by supply chain systems for fast execution.</a:t>
            </a:r>
          </a:p>
        </p:txBody>
      </p:sp>
      <p:sp>
        <p:nvSpPr>
          <p:cNvPr id="36" name="TextBox 35">
            <a:extLst>
              <a:ext uri="{FF2B5EF4-FFF2-40B4-BE49-F238E27FC236}">
                <a16:creationId xmlns:a16="http://schemas.microsoft.com/office/drawing/2014/main" id="{8BF4FE84-D953-4E52-8875-EE267686CFC4}"/>
              </a:ext>
            </a:extLst>
          </p:cNvPr>
          <p:cNvSpPr txBox="1"/>
          <p:nvPr/>
        </p:nvSpPr>
        <p:spPr>
          <a:xfrm>
            <a:off x="5695919" y="2877773"/>
            <a:ext cx="2230899" cy="1384995"/>
          </a:xfrm>
          <a:prstGeom prst="rect">
            <a:avLst/>
          </a:prstGeom>
          <a:noFill/>
        </p:spPr>
        <p:txBody>
          <a:bodyPr wrap="square" rtlCol="0">
            <a:spAutoFit/>
          </a:bodyPr>
          <a:lstStyle/>
          <a:p>
            <a:r>
              <a:rPr lang="en-US" dirty="0">
                <a:latin typeface="Google Sans" panose="020B0604020202020204" charset="0"/>
              </a:rPr>
              <a:t>Trucking logistics play a major role in quantities shipped, so take that into account as well </a:t>
            </a:r>
          </a:p>
          <a:p>
            <a:r>
              <a:rPr lang="en-US" dirty="0">
                <a:latin typeface="Google Sans" panose="020B0604020202020204" charset="0"/>
              </a:rPr>
              <a:t>(i.e. don’t ship less than ¼ truck to a store).</a:t>
            </a:r>
          </a:p>
        </p:txBody>
      </p:sp>
      <p:sp>
        <p:nvSpPr>
          <p:cNvPr id="39" name="Text Placeholder 2">
            <a:extLst>
              <a:ext uri="{FF2B5EF4-FFF2-40B4-BE49-F238E27FC236}">
                <a16:creationId xmlns:a16="http://schemas.microsoft.com/office/drawing/2014/main" id="{195AE7AF-2EF8-4660-85DE-64E15133FB44}"/>
              </a:ext>
            </a:extLst>
          </p:cNvPr>
          <p:cNvSpPr txBox="1">
            <a:spLocks/>
          </p:cNvSpPr>
          <p:nvPr/>
        </p:nvSpPr>
        <p:spPr>
          <a:xfrm>
            <a:off x="7035604" y="1704618"/>
            <a:ext cx="1389447" cy="351639"/>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1"/>
                </a:solidFill>
                <a:latin typeface="Google Sans"/>
                <a:sym typeface="Google Sans"/>
              </a:rPr>
              <a:t>Pack and Send Trucks</a:t>
            </a:r>
          </a:p>
        </p:txBody>
      </p:sp>
      <p:sp>
        <p:nvSpPr>
          <p:cNvPr id="40" name="Text Placeholder 2">
            <a:extLst>
              <a:ext uri="{FF2B5EF4-FFF2-40B4-BE49-F238E27FC236}">
                <a16:creationId xmlns:a16="http://schemas.microsoft.com/office/drawing/2014/main" id="{5334585E-D7DF-4E05-AAD8-B860AA056E93}"/>
              </a:ext>
            </a:extLst>
          </p:cNvPr>
          <p:cNvSpPr txBox="1">
            <a:spLocks/>
          </p:cNvSpPr>
          <p:nvPr/>
        </p:nvSpPr>
        <p:spPr>
          <a:xfrm>
            <a:off x="1739070" y="1665203"/>
            <a:ext cx="1478504" cy="351639"/>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1"/>
                </a:solidFill>
                <a:latin typeface="Google Sans"/>
                <a:sym typeface="Google Sans"/>
              </a:rPr>
              <a:t>Approve or Adjust Sales Prediction</a:t>
            </a:r>
          </a:p>
        </p:txBody>
      </p:sp>
      <p:sp>
        <p:nvSpPr>
          <p:cNvPr id="41" name="Text Placeholder 2">
            <a:extLst>
              <a:ext uri="{FF2B5EF4-FFF2-40B4-BE49-F238E27FC236}">
                <a16:creationId xmlns:a16="http://schemas.microsoft.com/office/drawing/2014/main" id="{F41B08CF-CCBD-4F3E-B4E0-7A802BDAE2C7}"/>
              </a:ext>
            </a:extLst>
          </p:cNvPr>
          <p:cNvSpPr txBox="1">
            <a:spLocks/>
          </p:cNvSpPr>
          <p:nvPr/>
        </p:nvSpPr>
        <p:spPr>
          <a:xfrm>
            <a:off x="4305365" y="1704617"/>
            <a:ext cx="1333763" cy="351639"/>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accent1"/>
                </a:solidFill>
                <a:latin typeface="Google Sans"/>
                <a:sym typeface="Google Sans"/>
              </a:rPr>
              <a:t>Cut Purchase Orders</a:t>
            </a:r>
          </a:p>
        </p:txBody>
      </p:sp>
    </p:spTree>
    <p:extLst>
      <p:ext uri="{BB962C8B-B14F-4D97-AF65-F5344CB8AC3E}">
        <p14:creationId xmlns:p14="http://schemas.microsoft.com/office/powerpoint/2010/main" val="428285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3000" i="0" u="none" strike="noStrike" cap="none" dirty="0">
                <a:solidFill>
                  <a:schemeClr val="dk2"/>
                </a:solidFill>
              </a:rPr>
              <a:t>Tracking In-Flight Activity</a:t>
            </a:r>
            <a:endParaRPr sz="3000" i="0" u="none" strike="noStrike" cap="none" dirty="0">
              <a:solidFill>
                <a:schemeClr val="dk2"/>
              </a:solidFill>
            </a:endParaRPr>
          </a:p>
        </p:txBody>
      </p:sp>
      <p:sp>
        <p:nvSpPr>
          <p:cNvPr id="343" name="Shape 343"/>
          <p:cNvSpPr txBox="1">
            <a:spLocks noGrp="1"/>
          </p:cNvSpPr>
          <p:nvPr>
            <p:ph type="body" idx="1"/>
          </p:nvPr>
        </p:nvSpPr>
        <p:spPr>
          <a:xfrm>
            <a:off x="356616" y="1473626"/>
            <a:ext cx="2649631" cy="2743200"/>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600"/>
              </a:spcBef>
              <a:spcAft>
                <a:spcPts val="0"/>
              </a:spcAft>
              <a:buClr>
                <a:schemeClr val="accent1"/>
              </a:buClr>
              <a:buSzPts val="1400"/>
              <a:buFont typeface="Arial"/>
              <a:buNone/>
            </a:pPr>
            <a:r>
              <a:rPr lang="en-US" dirty="0"/>
              <a:t>Why it Matters:</a:t>
            </a:r>
            <a:endParaRPr lang="en-US" i="0" u="none" strike="noStrike" cap="none" dirty="0"/>
          </a:p>
          <a:p>
            <a:pPr marL="0" marR="0" lvl="2" indent="0" algn="l" rtl="0">
              <a:lnSpc>
                <a:spcPct val="114000"/>
              </a:lnSpc>
              <a:spcBef>
                <a:spcPts val="600"/>
              </a:spcBef>
              <a:spcAft>
                <a:spcPts val="0"/>
              </a:spcAft>
              <a:buClr>
                <a:schemeClr val="accent1"/>
              </a:buClr>
              <a:buSzPts val="1400"/>
              <a:buFont typeface="Arial"/>
              <a:buNone/>
            </a:pPr>
            <a:r>
              <a:rPr lang="en-US" sz="1200" b="0" i="0" u="none" strike="noStrike" cap="none" dirty="0">
                <a:solidFill>
                  <a:schemeClr val="tx1"/>
                </a:solidFill>
              </a:rPr>
              <a:t>Knowing when millions of dollars of in-flight shipments will arrive at stores is </a:t>
            </a:r>
            <a:r>
              <a:rPr lang="en-US" sz="1200" i="0" u="none" strike="noStrike" cap="none" dirty="0">
                <a:solidFill>
                  <a:schemeClr val="tx1"/>
                </a:solidFill>
              </a:rPr>
              <a:t>critical</a:t>
            </a:r>
            <a:r>
              <a:rPr lang="en-US" sz="1200" b="0" i="0" u="none" strike="noStrike" cap="none" dirty="0">
                <a:solidFill>
                  <a:schemeClr val="tx1"/>
                </a:solidFill>
              </a:rPr>
              <a:t> to meeting customer demand.  </a:t>
            </a:r>
          </a:p>
          <a:p>
            <a:pPr marL="0" marR="0" lvl="2" indent="0" algn="l" rtl="0">
              <a:lnSpc>
                <a:spcPct val="114000"/>
              </a:lnSpc>
              <a:spcBef>
                <a:spcPts val="0"/>
              </a:spcBef>
              <a:spcAft>
                <a:spcPts val="0"/>
              </a:spcAft>
              <a:buClr>
                <a:schemeClr val="accent1"/>
              </a:buClr>
              <a:buSzPts val="1400"/>
              <a:buFont typeface="Arial"/>
              <a:buNone/>
            </a:pPr>
            <a:endParaRPr lang="en-US" sz="1200" b="0" dirty="0">
              <a:solidFill>
                <a:schemeClr val="tx1"/>
              </a:solidFill>
            </a:endParaRPr>
          </a:p>
          <a:p>
            <a:pPr marL="0" marR="0" lvl="2" indent="0" algn="l" rtl="0">
              <a:lnSpc>
                <a:spcPct val="114000"/>
              </a:lnSpc>
              <a:spcBef>
                <a:spcPts val="0"/>
              </a:spcBef>
              <a:spcAft>
                <a:spcPts val="0"/>
              </a:spcAft>
              <a:buClr>
                <a:schemeClr val="accent1"/>
              </a:buClr>
              <a:buSzPts val="1400"/>
              <a:buFont typeface="Arial"/>
              <a:buNone/>
            </a:pPr>
            <a:r>
              <a:rPr lang="en-US" sz="1200" b="0" dirty="0">
                <a:solidFill>
                  <a:schemeClr val="tx1"/>
                </a:solidFill>
              </a:rPr>
              <a:t>If product will be arriving soon, store employees can manage customer expectations accordingly, and plan staffing to the product off trucks and on to shelves quickly.</a:t>
            </a:r>
            <a:endParaRPr sz="1200" b="0" dirty="0">
              <a:solidFill>
                <a:schemeClr val="tx1"/>
              </a:solidFill>
            </a:endParaRPr>
          </a:p>
        </p:txBody>
      </p:sp>
      <p:pic>
        <p:nvPicPr>
          <p:cNvPr id="2" name="Picture 1">
            <a:extLst>
              <a:ext uri="{FF2B5EF4-FFF2-40B4-BE49-F238E27FC236}">
                <a16:creationId xmlns:a16="http://schemas.microsoft.com/office/drawing/2014/main" id="{2A8BB665-7EBC-43C1-A07E-B5F36013EBF6}"/>
              </a:ext>
            </a:extLst>
          </p:cNvPr>
          <p:cNvPicPr>
            <a:picLocks noChangeAspect="1"/>
          </p:cNvPicPr>
          <p:nvPr/>
        </p:nvPicPr>
        <p:blipFill>
          <a:blip r:embed="rId3"/>
          <a:stretch>
            <a:fillRect/>
          </a:stretch>
        </p:blipFill>
        <p:spPr>
          <a:xfrm>
            <a:off x="3478111" y="1441238"/>
            <a:ext cx="5211085" cy="3028985"/>
          </a:xfrm>
          <a:prstGeom prst="rect">
            <a:avLst/>
          </a:prstGeom>
          <a:ln>
            <a:solidFill>
              <a:schemeClr val="bg2">
                <a:lumMod val="40000"/>
                <a:lumOff val="60000"/>
              </a:schemeClr>
            </a:solidFill>
          </a:ln>
        </p:spPr>
      </p:pic>
      <p:sp>
        <p:nvSpPr>
          <p:cNvPr id="5" name="TextBox 4">
            <a:extLst>
              <a:ext uri="{FF2B5EF4-FFF2-40B4-BE49-F238E27FC236}">
                <a16:creationId xmlns:a16="http://schemas.microsoft.com/office/drawing/2014/main" id="{68F7992A-5BCC-4EAA-940E-189908B8CC54}"/>
              </a:ext>
            </a:extLst>
          </p:cNvPr>
          <p:cNvSpPr txBox="1"/>
          <p:nvPr/>
        </p:nvSpPr>
        <p:spPr>
          <a:xfrm>
            <a:off x="3932857" y="1503606"/>
            <a:ext cx="3780827" cy="307777"/>
          </a:xfrm>
          <a:prstGeom prst="rect">
            <a:avLst/>
          </a:prstGeom>
          <a:solidFill>
            <a:schemeClr val="bg1"/>
          </a:solidFill>
        </p:spPr>
        <p:txBody>
          <a:bodyPr wrap="square" rtlCol="0">
            <a:spAutoFit/>
          </a:bodyPr>
          <a:lstStyle/>
          <a:p>
            <a:r>
              <a:rPr lang="en-US" dirty="0">
                <a:solidFill>
                  <a:srgbClr val="595959"/>
                </a:solidFill>
              </a:rPr>
              <a:t>Off-Shore Emergency Shipment Details</a:t>
            </a:r>
          </a:p>
        </p:txBody>
      </p:sp>
    </p:spTree>
    <p:extLst>
      <p:ext uri="{BB962C8B-B14F-4D97-AF65-F5344CB8AC3E}">
        <p14:creationId xmlns:p14="http://schemas.microsoft.com/office/powerpoint/2010/main" val="1253089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2" name="Shape 342"/>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3000" i="0" u="none" strike="noStrike" cap="none" dirty="0">
                <a:solidFill>
                  <a:schemeClr val="dk2"/>
                </a:solidFill>
              </a:rPr>
              <a:t>Managing Data Quality</a:t>
            </a:r>
            <a:endParaRPr sz="3000" i="0" u="none" strike="noStrike" cap="none" dirty="0">
              <a:solidFill>
                <a:schemeClr val="dk2"/>
              </a:solidFill>
            </a:endParaRPr>
          </a:p>
        </p:txBody>
      </p:sp>
      <p:sp>
        <p:nvSpPr>
          <p:cNvPr id="343" name="Shape 343"/>
          <p:cNvSpPr txBox="1">
            <a:spLocks noGrp="1"/>
          </p:cNvSpPr>
          <p:nvPr>
            <p:ph type="body" idx="1"/>
          </p:nvPr>
        </p:nvSpPr>
        <p:spPr>
          <a:xfrm>
            <a:off x="360972" y="1502698"/>
            <a:ext cx="2738271" cy="2588386"/>
          </a:xfrm>
          <a:prstGeom prst="rect">
            <a:avLst/>
          </a:prstGeom>
          <a:noFill/>
          <a:ln>
            <a:noFill/>
          </a:ln>
        </p:spPr>
        <p:txBody>
          <a:bodyPr spcFirstLastPara="1" wrap="square" lIns="91425" tIns="91425" rIns="91425" bIns="91425" anchor="t" anchorCtr="0">
            <a:noAutofit/>
          </a:bodyPr>
          <a:lstStyle/>
          <a:p>
            <a:pPr marL="0" lvl="2" indent="0">
              <a:spcBef>
                <a:spcPts val="600"/>
              </a:spcBef>
            </a:pPr>
            <a:r>
              <a:rPr lang="en-US" dirty="0"/>
              <a:t>Why it Matters:</a:t>
            </a:r>
            <a:endParaRPr lang="en-US" b="0" dirty="0">
              <a:solidFill>
                <a:schemeClr val="tx1"/>
              </a:solidFill>
            </a:endParaRPr>
          </a:p>
          <a:p>
            <a:pPr marL="0" lvl="2" indent="0">
              <a:spcBef>
                <a:spcPts val="600"/>
              </a:spcBef>
              <a:buFont typeface="Arial"/>
            </a:pPr>
            <a:r>
              <a:rPr lang="en-US" sz="1200" b="0" dirty="0">
                <a:solidFill>
                  <a:schemeClr val="tx1"/>
                </a:solidFill>
              </a:rPr>
              <a:t>Data isn’t perfect. Without insight to accuracy, assumptions, and missing data, companies do not know when to rely on good information, and when to fall back to other means.</a:t>
            </a:r>
          </a:p>
          <a:p>
            <a:pPr marL="0" lvl="2" indent="0">
              <a:spcBef>
                <a:spcPts val="0"/>
              </a:spcBef>
              <a:buFont typeface="Arial"/>
            </a:pPr>
            <a:endParaRPr lang="en-US" sz="1200" b="0" dirty="0">
              <a:solidFill>
                <a:schemeClr val="tx1"/>
              </a:solidFill>
            </a:endParaRPr>
          </a:p>
          <a:p>
            <a:pPr marL="0" lvl="2" indent="0">
              <a:spcBef>
                <a:spcPts val="0"/>
              </a:spcBef>
              <a:buFont typeface="Arial"/>
            </a:pPr>
            <a:r>
              <a:rPr lang="en-US" sz="1200" b="0" dirty="0">
                <a:solidFill>
                  <a:schemeClr val="tx1"/>
                </a:solidFill>
              </a:rPr>
              <a:t>Data quality understanding is built-in.</a:t>
            </a:r>
            <a:endParaRPr sz="1200" b="0" dirty="0">
              <a:solidFill>
                <a:schemeClr val="tx1"/>
              </a:solidFill>
            </a:endParaRPr>
          </a:p>
        </p:txBody>
      </p:sp>
      <p:grpSp>
        <p:nvGrpSpPr>
          <p:cNvPr id="10" name="Group 9">
            <a:extLst>
              <a:ext uri="{FF2B5EF4-FFF2-40B4-BE49-F238E27FC236}">
                <a16:creationId xmlns:a16="http://schemas.microsoft.com/office/drawing/2014/main" id="{2E6D9A84-E032-41E5-A9C4-693DF9DCD05F}"/>
              </a:ext>
            </a:extLst>
          </p:cNvPr>
          <p:cNvGrpSpPr/>
          <p:nvPr/>
        </p:nvGrpSpPr>
        <p:grpSpPr>
          <a:xfrm>
            <a:off x="3808990" y="1405012"/>
            <a:ext cx="4783949" cy="3089451"/>
            <a:chOff x="489839" y="1333323"/>
            <a:chExt cx="5057116" cy="3265861"/>
          </a:xfrm>
        </p:grpSpPr>
        <p:pic>
          <p:nvPicPr>
            <p:cNvPr id="4" name="Picture 3">
              <a:extLst>
                <a:ext uri="{FF2B5EF4-FFF2-40B4-BE49-F238E27FC236}">
                  <a16:creationId xmlns:a16="http://schemas.microsoft.com/office/drawing/2014/main" id="{47B035AF-BECF-4467-A708-B1B0026E9DD0}"/>
                </a:ext>
              </a:extLst>
            </p:cNvPr>
            <p:cNvPicPr>
              <a:picLocks noChangeAspect="1"/>
            </p:cNvPicPr>
            <p:nvPr/>
          </p:nvPicPr>
          <p:blipFill rotWithShape="1">
            <a:blip r:embed="rId3"/>
            <a:srcRect t="9572" r="2792" b="29913"/>
            <a:stretch/>
          </p:blipFill>
          <p:spPr>
            <a:xfrm>
              <a:off x="489839" y="1878961"/>
              <a:ext cx="4971672" cy="2720223"/>
            </a:xfrm>
            <a:prstGeom prst="rect">
              <a:avLst/>
            </a:prstGeom>
          </p:spPr>
        </p:pic>
        <p:pic>
          <p:nvPicPr>
            <p:cNvPr id="7" name="Picture 6">
              <a:extLst>
                <a:ext uri="{FF2B5EF4-FFF2-40B4-BE49-F238E27FC236}">
                  <a16:creationId xmlns:a16="http://schemas.microsoft.com/office/drawing/2014/main" id="{4D12F0B5-809F-4C8F-9B39-2B572771E96E}"/>
                </a:ext>
              </a:extLst>
            </p:cNvPr>
            <p:cNvPicPr>
              <a:picLocks noChangeAspect="1"/>
            </p:cNvPicPr>
            <p:nvPr/>
          </p:nvPicPr>
          <p:blipFill>
            <a:blip r:embed="rId4"/>
            <a:stretch>
              <a:fillRect/>
            </a:stretch>
          </p:blipFill>
          <p:spPr>
            <a:xfrm>
              <a:off x="495626" y="1333323"/>
              <a:ext cx="494123" cy="494123"/>
            </a:xfrm>
            <a:prstGeom prst="rect">
              <a:avLst/>
            </a:prstGeom>
          </p:spPr>
        </p:pic>
        <p:pic>
          <p:nvPicPr>
            <p:cNvPr id="8" name="Picture 7">
              <a:extLst>
                <a:ext uri="{FF2B5EF4-FFF2-40B4-BE49-F238E27FC236}">
                  <a16:creationId xmlns:a16="http://schemas.microsoft.com/office/drawing/2014/main" id="{FF3AA53D-CBE8-410A-BDAB-3E323861C1AD}"/>
                </a:ext>
              </a:extLst>
            </p:cNvPr>
            <p:cNvPicPr>
              <a:picLocks noChangeAspect="1"/>
            </p:cNvPicPr>
            <p:nvPr/>
          </p:nvPicPr>
          <p:blipFill>
            <a:blip r:embed="rId5"/>
            <a:stretch>
              <a:fillRect/>
            </a:stretch>
          </p:blipFill>
          <p:spPr>
            <a:xfrm>
              <a:off x="3604525" y="1878961"/>
              <a:ext cx="1371774" cy="925760"/>
            </a:xfrm>
            <a:prstGeom prst="rect">
              <a:avLst/>
            </a:prstGeom>
          </p:spPr>
        </p:pic>
        <p:sp>
          <p:nvSpPr>
            <p:cNvPr id="9" name="Rectangle 8">
              <a:extLst>
                <a:ext uri="{FF2B5EF4-FFF2-40B4-BE49-F238E27FC236}">
                  <a16:creationId xmlns:a16="http://schemas.microsoft.com/office/drawing/2014/main" id="{63C8F4DE-6F4B-437E-8165-02978D4B4C20}"/>
                </a:ext>
              </a:extLst>
            </p:cNvPr>
            <p:cNvSpPr/>
            <p:nvPr/>
          </p:nvSpPr>
          <p:spPr>
            <a:xfrm>
              <a:off x="495626" y="1333323"/>
              <a:ext cx="5051329" cy="3265861"/>
            </a:xfrm>
            <a:prstGeom prst="rect">
              <a:avLst/>
            </a:prstGeom>
            <a:noFill/>
            <a:ln w="952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CFCA388-A372-4033-A7AF-8E2F7D357657}"/>
                </a:ext>
              </a:extLst>
            </p:cNvPr>
            <p:cNvSpPr/>
            <p:nvPr/>
          </p:nvSpPr>
          <p:spPr>
            <a:xfrm>
              <a:off x="3463819" y="2860632"/>
              <a:ext cx="1653187" cy="193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78D57-6917-495D-B6FE-35A417B57830}"/>
                </a:ext>
              </a:extLst>
            </p:cNvPr>
            <p:cNvSpPr txBox="1"/>
            <p:nvPr/>
          </p:nvSpPr>
          <p:spPr>
            <a:xfrm>
              <a:off x="977317" y="1426495"/>
              <a:ext cx="3996715" cy="307777"/>
            </a:xfrm>
            <a:prstGeom prst="rect">
              <a:avLst/>
            </a:prstGeom>
            <a:noFill/>
          </p:spPr>
          <p:txBody>
            <a:bodyPr wrap="square" rtlCol="0">
              <a:spAutoFit/>
            </a:bodyPr>
            <a:lstStyle/>
            <a:p>
              <a:r>
                <a:rPr lang="en-US" dirty="0">
                  <a:solidFill>
                    <a:srgbClr val="595959"/>
                  </a:solidFill>
                </a:rPr>
                <a:t>Data Quality Tracker</a:t>
              </a:r>
            </a:p>
          </p:txBody>
        </p:sp>
      </p:grpSp>
    </p:spTree>
    <p:extLst>
      <p:ext uri="{BB962C8B-B14F-4D97-AF65-F5344CB8AC3E}">
        <p14:creationId xmlns:p14="http://schemas.microsoft.com/office/powerpoint/2010/main" val="1851134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9000"/>
              <a:buFont typeface="Arial"/>
              <a:buNone/>
            </a:pPr>
            <a:r>
              <a:rPr lang="en" sz="9000" i="0" u="none" strike="noStrike" cap="none" dirty="0">
                <a:solidFill>
                  <a:schemeClr val="lt1"/>
                </a:solidFill>
              </a:rPr>
              <a:t>5</a:t>
            </a:r>
            <a:endParaRPr sz="9000" i="0" u="none" strike="noStrike" cap="none" dirty="0">
              <a:solidFill>
                <a:schemeClr val="lt1"/>
              </a:solidFill>
            </a:endParaRPr>
          </a:p>
        </p:txBody>
      </p:sp>
      <p:sp>
        <p:nvSpPr>
          <p:cNvPr id="783" name="Shape 783"/>
          <p:cNvSpPr txBox="1">
            <a:spLocks noGrp="1"/>
          </p:cNvSpPr>
          <p:nvPr>
            <p:ph type="body" idx="2"/>
          </p:nvPr>
        </p:nvSpPr>
        <p:spPr>
          <a:xfrm>
            <a:off x="2907791" y="1583636"/>
            <a:ext cx="4552744" cy="25220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i="0" u="none" strike="noStrike" cap="none" dirty="0">
                <a:solidFill>
                  <a:schemeClr val="lt1"/>
                </a:solidFill>
              </a:rPr>
              <a:t>Results</a:t>
            </a:r>
            <a:endParaRPr sz="1400" i="0" u="none" strike="noStrike" cap="none" dirty="0">
              <a:solidFill>
                <a:schemeClr val="lt1"/>
              </a:solidFill>
            </a:endParaRPr>
          </a:p>
        </p:txBody>
      </p:sp>
    </p:spTree>
    <p:extLst>
      <p:ext uri="{BB962C8B-B14F-4D97-AF65-F5344CB8AC3E}">
        <p14:creationId xmlns:p14="http://schemas.microsoft.com/office/powerpoint/2010/main" val="106610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4">
            <a:extLst>
              <a:ext uri="{FF2B5EF4-FFF2-40B4-BE49-F238E27FC236}">
                <a16:creationId xmlns:a16="http://schemas.microsoft.com/office/drawing/2014/main" id="{9D100878-F164-45B3-B18A-C7AE91E3E80F}"/>
              </a:ext>
            </a:extLst>
          </p:cNvPr>
          <p:cNvSpPr/>
          <p:nvPr/>
        </p:nvSpPr>
        <p:spPr>
          <a:xfrm>
            <a:off x="6320352" y="1547433"/>
            <a:ext cx="1859494" cy="185949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29" name="Shape 304">
            <a:extLst>
              <a:ext uri="{FF2B5EF4-FFF2-40B4-BE49-F238E27FC236}">
                <a16:creationId xmlns:a16="http://schemas.microsoft.com/office/drawing/2014/main" id="{4DB3275A-8416-4635-9087-31EF2F0B1320}"/>
              </a:ext>
            </a:extLst>
          </p:cNvPr>
          <p:cNvSpPr/>
          <p:nvPr/>
        </p:nvSpPr>
        <p:spPr>
          <a:xfrm>
            <a:off x="3677722" y="1547433"/>
            <a:ext cx="1859494" cy="185949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2" name="Title 1">
            <a:extLst>
              <a:ext uri="{FF2B5EF4-FFF2-40B4-BE49-F238E27FC236}">
                <a16:creationId xmlns:a16="http://schemas.microsoft.com/office/drawing/2014/main" id="{9FAB121D-3A63-4E20-8214-459E482804FF}"/>
              </a:ext>
            </a:extLst>
          </p:cNvPr>
          <p:cNvSpPr>
            <a:spLocks noGrp="1"/>
          </p:cNvSpPr>
          <p:nvPr>
            <p:ph type="title"/>
          </p:nvPr>
        </p:nvSpPr>
        <p:spPr/>
        <p:txBody>
          <a:bodyPr/>
          <a:lstStyle/>
          <a:p>
            <a:r>
              <a:rPr lang="en-US" dirty="0"/>
              <a:t>Demos</a:t>
            </a:r>
          </a:p>
        </p:txBody>
      </p:sp>
      <p:sp>
        <p:nvSpPr>
          <p:cNvPr id="8" name="Shape 304">
            <a:extLst>
              <a:ext uri="{FF2B5EF4-FFF2-40B4-BE49-F238E27FC236}">
                <a16:creationId xmlns:a16="http://schemas.microsoft.com/office/drawing/2014/main" id="{0E087B56-7EBC-4C1C-BB04-F21F6BD9EC97}"/>
              </a:ext>
            </a:extLst>
          </p:cNvPr>
          <p:cNvSpPr/>
          <p:nvPr/>
        </p:nvSpPr>
        <p:spPr>
          <a:xfrm>
            <a:off x="1035092" y="1547433"/>
            <a:ext cx="1859494" cy="1859494"/>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000" dirty="0">
              <a:solidFill>
                <a:schemeClr val="dk1"/>
              </a:solidFill>
              <a:latin typeface="Google Sans"/>
              <a:ea typeface="Google Sans"/>
              <a:cs typeface="Google Sans"/>
              <a:sym typeface="Google Sans"/>
            </a:endParaRPr>
          </a:p>
        </p:txBody>
      </p:sp>
      <p:sp>
        <p:nvSpPr>
          <p:cNvPr id="16" name="Text Placeholder 15">
            <a:extLst>
              <a:ext uri="{FF2B5EF4-FFF2-40B4-BE49-F238E27FC236}">
                <a16:creationId xmlns:a16="http://schemas.microsoft.com/office/drawing/2014/main" id="{A554F583-6160-4EC9-B5AA-E60D94278E5B}"/>
              </a:ext>
            </a:extLst>
          </p:cNvPr>
          <p:cNvSpPr>
            <a:spLocks noGrp="1"/>
          </p:cNvSpPr>
          <p:nvPr>
            <p:ph type="body" idx="2"/>
          </p:nvPr>
        </p:nvSpPr>
        <p:spPr>
          <a:xfrm>
            <a:off x="3477882" y="3613304"/>
            <a:ext cx="2259174" cy="2743200"/>
          </a:xfrm>
        </p:spPr>
        <p:txBody>
          <a:bodyPr/>
          <a:lstStyle/>
          <a:p>
            <a:pPr marL="0" algn="ctr">
              <a:lnSpc>
                <a:spcPct val="100000"/>
              </a:lnSpc>
              <a:buClr>
                <a:srgbClr val="000000"/>
              </a:buClr>
              <a:buFont typeface="Arial"/>
            </a:pPr>
            <a:r>
              <a:rPr lang="en-US" b="1" dirty="0">
                <a:solidFill>
                  <a:schemeClr val="accent1"/>
                </a:solidFill>
                <a:cs typeface="Arial"/>
                <a:sym typeface="Arial"/>
              </a:rPr>
              <a:t>Pallet and Truck Recommendations</a:t>
            </a:r>
          </a:p>
        </p:txBody>
      </p:sp>
      <p:sp>
        <p:nvSpPr>
          <p:cNvPr id="18" name="Text Placeholder 17">
            <a:extLst>
              <a:ext uri="{FF2B5EF4-FFF2-40B4-BE49-F238E27FC236}">
                <a16:creationId xmlns:a16="http://schemas.microsoft.com/office/drawing/2014/main" id="{27FE41B4-68A7-4D63-BCF4-E55650785AA3}"/>
              </a:ext>
            </a:extLst>
          </p:cNvPr>
          <p:cNvSpPr>
            <a:spLocks noGrp="1"/>
          </p:cNvSpPr>
          <p:nvPr>
            <p:ph type="body" idx="3"/>
          </p:nvPr>
        </p:nvSpPr>
        <p:spPr>
          <a:xfrm>
            <a:off x="5915074" y="3613304"/>
            <a:ext cx="2670048" cy="2743200"/>
          </a:xfrm>
          <a:noFill/>
          <a:ln>
            <a:noFill/>
          </a:ln>
        </p:spPr>
        <p:txBody>
          <a:bodyPr spcFirstLastPara="1" wrap="square" lIns="91425" tIns="91425" rIns="91425" bIns="91425" anchor="t" anchorCtr="0"/>
          <a:lstStyle/>
          <a:p>
            <a:pPr marL="0" algn="ctr">
              <a:lnSpc>
                <a:spcPct val="100000"/>
              </a:lnSpc>
              <a:buClr>
                <a:srgbClr val="000000"/>
              </a:buClr>
              <a:buFont typeface="Arial"/>
            </a:pPr>
            <a:r>
              <a:rPr lang="en-US" b="1" dirty="0">
                <a:solidFill>
                  <a:schemeClr val="accent1"/>
                </a:solidFill>
                <a:cs typeface="Arial"/>
              </a:rPr>
              <a:t>Tracking</a:t>
            </a:r>
          </a:p>
        </p:txBody>
      </p:sp>
      <p:sp>
        <p:nvSpPr>
          <p:cNvPr id="20" name="Text Placeholder 19">
            <a:extLst>
              <a:ext uri="{FF2B5EF4-FFF2-40B4-BE49-F238E27FC236}">
                <a16:creationId xmlns:a16="http://schemas.microsoft.com/office/drawing/2014/main" id="{FF1E4BE3-697F-416D-BF6D-E2118AB14E71}"/>
              </a:ext>
            </a:extLst>
          </p:cNvPr>
          <p:cNvSpPr>
            <a:spLocks noGrp="1"/>
          </p:cNvSpPr>
          <p:nvPr>
            <p:ph type="body" idx="1"/>
          </p:nvPr>
        </p:nvSpPr>
        <p:spPr>
          <a:xfrm>
            <a:off x="629815" y="3613304"/>
            <a:ext cx="2670048" cy="2743200"/>
          </a:xfrm>
          <a:noFill/>
          <a:ln>
            <a:noFill/>
          </a:ln>
        </p:spPr>
        <p:txBody>
          <a:bodyPr spcFirstLastPara="1" wrap="square" lIns="91425" tIns="91425" rIns="91425" bIns="91425" anchor="t" anchorCtr="0"/>
          <a:lstStyle/>
          <a:p>
            <a:pPr marL="0" algn="ctr">
              <a:lnSpc>
                <a:spcPct val="100000"/>
              </a:lnSpc>
              <a:buClr>
                <a:srgbClr val="000000"/>
              </a:buClr>
              <a:buFont typeface="Arial"/>
            </a:pPr>
            <a:r>
              <a:rPr lang="en-US" b="1" dirty="0">
                <a:solidFill>
                  <a:schemeClr val="accent1"/>
                </a:solidFill>
                <a:cs typeface="Arial"/>
              </a:rPr>
              <a:t>Weather Data</a:t>
            </a:r>
          </a:p>
        </p:txBody>
      </p:sp>
      <p:pic>
        <p:nvPicPr>
          <p:cNvPr id="22" name="Graphic 21" descr="Cloud">
            <a:extLst>
              <a:ext uri="{FF2B5EF4-FFF2-40B4-BE49-F238E27FC236}">
                <a16:creationId xmlns:a16="http://schemas.microsoft.com/office/drawing/2014/main" id="{6F7020B1-55AA-47BB-BB17-14A5CB1D91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2451" y="1800702"/>
            <a:ext cx="1298451" cy="1298451"/>
          </a:xfrm>
          <a:prstGeom prst="rect">
            <a:avLst/>
          </a:prstGeom>
        </p:spPr>
      </p:pic>
      <p:pic>
        <p:nvPicPr>
          <p:cNvPr id="26" name="Graphic 25" descr="Upward trend">
            <a:extLst>
              <a:ext uri="{FF2B5EF4-FFF2-40B4-BE49-F238E27FC236}">
                <a16:creationId xmlns:a16="http://schemas.microsoft.com/office/drawing/2014/main" id="{4B958240-1495-41BC-B3F1-BD9BBB463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3139" y="1882967"/>
            <a:ext cx="1133919" cy="1133919"/>
          </a:xfrm>
          <a:prstGeom prst="rect">
            <a:avLst/>
          </a:prstGeom>
        </p:spPr>
      </p:pic>
      <p:pic>
        <p:nvPicPr>
          <p:cNvPr id="28" name="Graphic 27" descr="Box">
            <a:extLst>
              <a:ext uri="{FF2B5EF4-FFF2-40B4-BE49-F238E27FC236}">
                <a16:creationId xmlns:a16="http://schemas.microsoft.com/office/drawing/2014/main" id="{AB4E2583-21F2-41F3-A747-A50D4BFAE3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2687" y="1949589"/>
            <a:ext cx="1149564" cy="1149564"/>
          </a:xfrm>
          <a:prstGeom prst="rect">
            <a:avLst/>
          </a:prstGeom>
        </p:spPr>
      </p:pic>
    </p:spTree>
    <p:extLst>
      <p:ext uri="{BB962C8B-B14F-4D97-AF65-F5344CB8AC3E}">
        <p14:creationId xmlns:p14="http://schemas.microsoft.com/office/powerpoint/2010/main" val="1926134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Shape 749" descr="GettyImages-686721353.jpg"/>
          <p:cNvPicPr preferRelativeResize="0"/>
          <p:nvPr/>
        </p:nvPicPr>
        <p:blipFill rotWithShape="1">
          <a:blip r:embed="rId3">
            <a:alphaModFix/>
          </a:blip>
          <a:srcRect l="32118" t="33269" r="11534" b="19187"/>
          <a:stretch/>
        </p:blipFill>
        <p:spPr>
          <a:xfrm>
            <a:off x="-1" y="0"/>
            <a:ext cx="9144002" cy="5143499"/>
          </a:xfrm>
          <a:prstGeom prst="rect">
            <a:avLst/>
          </a:prstGeom>
          <a:noFill/>
          <a:ln>
            <a:noFill/>
          </a:ln>
        </p:spPr>
      </p:pic>
      <p:pic>
        <p:nvPicPr>
          <p:cNvPr id="750" name="Shape 750"/>
          <p:cNvPicPr preferRelativeResize="0"/>
          <p:nvPr/>
        </p:nvPicPr>
        <p:blipFill rotWithShape="1">
          <a:blip r:embed="rId4">
            <a:alphaModFix amt="50000"/>
          </a:blip>
          <a:srcRect l="560" t="557" r="1149" b="1710"/>
          <a:stretch/>
        </p:blipFill>
        <p:spPr>
          <a:xfrm>
            <a:off x="-14450" y="-16812"/>
            <a:ext cx="9172901" cy="5177125"/>
          </a:xfrm>
          <a:prstGeom prst="rect">
            <a:avLst/>
          </a:prstGeom>
          <a:noFill/>
          <a:ln>
            <a:noFill/>
          </a:ln>
        </p:spPr>
      </p:pic>
      <p:sp>
        <p:nvSpPr>
          <p:cNvPr id="751" name="Shape 751"/>
          <p:cNvSpPr/>
          <p:nvPr/>
        </p:nvSpPr>
        <p:spPr>
          <a:xfrm>
            <a:off x="349399" y="267575"/>
            <a:ext cx="4058477" cy="32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p:txBody>
      </p:sp>
      <p:sp>
        <p:nvSpPr>
          <p:cNvPr id="752" name="Shape 752"/>
          <p:cNvSpPr txBox="1"/>
          <p:nvPr/>
        </p:nvSpPr>
        <p:spPr>
          <a:xfrm>
            <a:off x="538850" y="559175"/>
            <a:ext cx="3740842" cy="2653500"/>
          </a:xfrm>
          <a:prstGeom prst="rect">
            <a:avLst/>
          </a:prstGeom>
          <a:noFill/>
          <a:ln>
            <a:noFill/>
          </a:ln>
        </p:spPr>
        <p:txBody>
          <a:bodyPr spcFirstLastPara="1" wrap="square" lIns="91425" tIns="91425" rIns="91425" bIns="91425" anchor="ctr" anchorCtr="0">
            <a:noAutofit/>
          </a:bodyPr>
          <a:lstStyle/>
          <a:p>
            <a:pPr lvl="2">
              <a:lnSpc>
                <a:spcPct val="114000"/>
              </a:lnSpc>
              <a:spcAft>
                <a:spcPts val="1200"/>
              </a:spcAft>
              <a:buClr>
                <a:srgbClr val="4285F4"/>
              </a:buClr>
              <a:buSzPts val="1400"/>
            </a:pPr>
            <a:r>
              <a:rPr lang="en-US" sz="1800" b="1" dirty="0">
                <a:solidFill>
                  <a:srgbClr val="4285F4"/>
                </a:solidFill>
                <a:latin typeface="Google Sans"/>
                <a:sym typeface="Google Sans"/>
              </a:rPr>
              <a:t>Next Steps</a:t>
            </a:r>
          </a:p>
          <a:p>
            <a:pPr marL="0" marR="0" lvl="0" indent="0" algn="l" rtl="0">
              <a:lnSpc>
                <a:spcPct val="100000"/>
              </a:lnSpc>
              <a:spcBef>
                <a:spcPts val="0"/>
              </a:spcBef>
              <a:spcAft>
                <a:spcPts val="0"/>
              </a:spcAft>
              <a:buClr>
                <a:srgbClr val="3C4043"/>
              </a:buClr>
              <a:buSzPts val="1800"/>
              <a:buFont typeface="Calibri"/>
              <a:buNone/>
            </a:pPr>
            <a:r>
              <a:rPr lang="en-US" sz="1800" i="0" u="none" strike="noStrike" cap="none" dirty="0">
                <a:solidFill>
                  <a:srgbClr val="3C4043"/>
                </a:solidFill>
                <a:latin typeface="Google Sans"/>
                <a:ea typeface="Google Sans"/>
                <a:cs typeface="Google Sans"/>
                <a:sym typeface="Google Sans"/>
              </a:rPr>
              <a:t>The story doesn’t end here. </a:t>
            </a:r>
            <a:r>
              <a:rPr lang="en-US" sz="1800" dirty="0">
                <a:solidFill>
                  <a:srgbClr val="3C4043"/>
                </a:solidFill>
                <a:latin typeface="Google Sans"/>
                <a:ea typeface="Google Sans"/>
                <a:cs typeface="Google Sans"/>
                <a:sym typeface="Google Sans"/>
              </a:rPr>
              <a:t>O</a:t>
            </a:r>
            <a:r>
              <a:rPr lang="en-US" sz="1800" i="0" u="none" strike="noStrike" cap="none" dirty="0">
                <a:solidFill>
                  <a:srgbClr val="3C4043"/>
                </a:solidFill>
                <a:latin typeface="Google Sans"/>
                <a:ea typeface="Google Sans"/>
                <a:cs typeface="Google Sans"/>
                <a:sym typeface="Google Sans"/>
              </a:rPr>
              <a:t>ur client is committed to integrating and improving this solution.</a:t>
            </a:r>
            <a:endParaRPr lang="en" sz="1800" i="0" u="none" strike="noStrike" cap="none" dirty="0">
              <a:solidFill>
                <a:srgbClr val="3C4043"/>
              </a:solidFill>
              <a:latin typeface="Google Sans"/>
              <a:ea typeface="Google Sans"/>
              <a:cs typeface="Google Sans"/>
              <a:sym typeface="Google Sans"/>
            </a:endParaRPr>
          </a:p>
        </p:txBody>
      </p:sp>
      <p:pic>
        <p:nvPicPr>
          <p:cNvPr id="753" name="Shape 753" descr="Asset 27@3x.png"/>
          <p:cNvPicPr preferRelativeResize="0"/>
          <p:nvPr/>
        </p:nvPicPr>
        <p:blipFill>
          <a:blip r:embed="rId5">
            <a:alphaModFix/>
          </a:blip>
          <a:stretch>
            <a:fillRect/>
          </a:stretch>
        </p:blipFill>
        <p:spPr>
          <a:xfrm>
            <a:off x="1869925" y="4769992"/>
            <a:ext cx="1145428" cy="158741"/>
          </a:xfrm>
          <a:prstGeom prst="rect">
            <a:avLst/>
          </a:prstGeom>
          <a:noFill/>
          <a:ln>
            <a:noFill/>
          </a:ln>
        </p:spPr>
      </p:pic>
    </p:spTree>
    <p:extLst>
      <p:ext uri="{BB962C8B-B14F-4D97-AF65-F5344CB8AC3E}">
        <p14:creationId xmlns:p14="http://schemas.microsoft.com/office/powerpoint/2010/main" val="3008068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53403-AC20-4395-8ED6-48D748C76979}"/>
              </a:ext>
            </a:extLst>
          </p:cNvPr>
          <p:cNvSpPr>
            <a:spLocks noGrp="1"/>
          </p:cNvSpPr>
          <p:nvPr>
            <p:ph type="body" idx="1"/>
          </p:nvPr>
        </p:nvSpPr>
        <p:spPr/>
        <p:txBody>
          <a:bodyPr/>
          <a:lstStyle/>
          <a:p>
            <a:r>
              <a:rPr lang="en-US" dirty="0"/>
              <a:t>Putting it all together.</a:t>
            </a:r>
          </a:p>
        </p:txBody>
      </p:sp>
      <p:sp>
        <p:nvSpPr>
          <p:cNvPr id="3" name="Text Placeholder 2">
            <a:extLst>
              <a:ext uri="{FF2B5EF4-FFF2-40B4-BE49-F238E27FC236}">
                <a16:creationId xmlns:a16="http://schemas.microsoft.com/office/drawing/2014/main" id="{782E853E-5735-46B8-8F9F-5A85A97B5D4A}"/>
              </a:ext>
            </a:extLst>
          </p:cNvPr>
          <p:cNvSpPr>
            <a:spLocks noGrp="1"/>
          </p:cNvSpPr>
          <p:nvPr>
            <p:ph type="body" idx="2"/>
          </p:nvPr>
        </p:nvSpPr>
        <p:spPr>
          <a:xfrm>
            <a:off x="2907791" y="1335024"/>
            <a:ext cx="5541264" cy="1056950"/>
          </a:xfrm>
        </p:spPr>
        <p:txBody>
          <a:bodyPr/>
          <a:lstStyle/>
          <a:p>
            <a:r>
              <a:rPr lang="en-US" b="1" dirty="0"/>
              <a:t>Emergency Response is won in the off-season.</a:t>
            </a:r>
          </a:p>
        </p:txBody>
      </p:sp>
      <p:sp>
        <p:nvSpPr>
          <p:cNvPr id="4" name="Oval 3">
            <a:extLst>
              <a:ext uri="{FF2B5EF4-FFF2-40B4-BE49-F238E27FC236}">
                <a16:creationId xmlns:a16="http://schemas.microsoft.com/office/drawing/2014/main" id="{6CD68487-519E-4D7F-B734-9F98A7498944}"/>
              </a:ext>
            </a:extLst>
          </p:cNvPr>
          <p:cNvSpPr/>
          <p:nvPr/>
        </p:nvSpPr>
        <p:spPr>
          <a:xfrm>
            <a:off x="3312429" y="2614932"/>
            <a:ext cx="1041568" cy="10415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275CF2E-9A78-481F-B3AC-D72C7D35C09F}"/>
              </a:ext>
            </a:extLst>
          </p:cNvPr>
          <p:cNvSpPr/>
          <p:nvPr/>
        </p:nvSpPr>
        <p:spPr>
          <a:xfrm>
            <a:off x="5293629" y="2614932"/>
            <a:ext cx="1041568" cy="10415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6C589F4-0FA6-4782-99A3-D39BF88D87B3}"/>
              </a:ext>
            </a:extLst>
          </p:cNvPr>
          <p:cNvSpPr/>
          <p:nvPr/>
        </p:nvSpPr>
        <p:spPr>
          <a:xfrm>
            <a:off x="7274829" y="2614932"/>
            <a:ext cx="1041568" cy="104156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D8A7285-3369-4EBE-8993-4725C2278493}"/>
              </a:ext>
            </a:extLst>
          </p:cNvPr>
          <p:cNvSpPr txBox="1"/>
          <p:nvPr/>
        </p:nvSpPr>
        <p:spPr>
          <a:xfrm>
            <a:off x="3288206" y="2862099"/>
            <a:ext cx="1090013" cy="523220"/>
          </a:xfrm>
          <a:prstGeom prst="rect">
            <a:avLst/>
          </a:prstGeom>
          <a:noFill/>
        </p:spPr>
        <p:txBody>
          <a:bodyPr wrap="square" rtlCol="0">
            <a:spAutoFit/>
          </a:bodyPr>
          <a:lstStyle/>
          <a:p>
            <a:pPr algn="ctr"/>
            <a:r>
              <a:rPr lang="en-US" b="1" dirty="0">
                <a:solidFill>
                  <a:schemeClr val="bg1"/>
                </a:solidFill>
                <a:latin typeface="Google Sans" panose="020B0604020202020204" charset="0"/>
              </a:rPr>
              <a:t>OFF- SEASON</a:t>
            </a:r>
          </a:p>
        </p:txBody>
      </p:sp>
      <p:sp>
        <p:nvSpPr>
          <p:cNvPr id="9" name="TextBox 8">
            <a:extLst>
              <a:ext uri="{FF2B5EF4-FFF2-40B4-BE49-F238E27FC236}">
                <a16:creationId xmlns:a16="http://schemas.microsoft.com/office/drawing/2014/main" id="{C1BBBABC-77FF-44D7-83E7-BEB762C49CC6}"/>
              </a:ext>
            </a:extLst>
          </p:cNvPr>
          <p:cNvSpPr txBox="1"/>
          <p:nvPr/>
        </p:nvSpPr>
        <p:spPr>
          <a:xfrm>
            <a:off x="5269406" y="2862099"/>
            <a:ext cx="1090013" cy="523220"/>
          </a:xfrm>
          <a:prstGeom prst="rect">
            <a:avLst/>
          </a:prstGeom>
          <a:noFill/>
        </p:spPr>
        <p:txBody>
          <a:bodyPr wrap="square" rtlCol="0">
            <a:spAutoFit/>
          </a:bodyPr>
          <a:lstStyle/>
          <a:p>
            <a:pPr algn="ctr"/>
            <a:r>
              <a:rPr lang="en-US" b="1" dirty="0">
                <a:solidFill>
                  <a:schemeClr val="bg1"/>
                </a:solidFill>
                <a:latin typeface="Google Sans" panose="020B0604020202020204" charset="0"/>
              </a:rPr>
              <a:t>PRE- SEASON</a:t>
            </a:r>
          </a:p>
        </p:txBody>
      </p:sp>
      <p:sp>
        <p:nvSpPr>
          <p:cNvPr id="10" name="TextBox 9">
            <a:extLst>
              <a:ext uri="{FF2B5EF4-FFF2-40B4-BE49-F238E27FC236}">
                <a16:creationId xmlns:a16="http://schemas.microsoft.com/office/drawing/2014/main" id="{61702DE4-2019-41CB-B520-ECF9F137BD2D}"/>
              </a:ext>
            </a:extLst>
          </p:cNvPr>
          <p:cNvSpPr txBox="1"/>
          <p:nvPr/>
        </p:nvSpPr>
        <p:spPr>
          <a:xfrm>
            <a:off x="7250606" y="2862099"/>
            <a:ext cx="1090013" cy="523220"/>
          </a:xfrm>
          <a:prstGeom prst="rect">
            <a:avLst/>
          </a:prstGeom>
          <a:noFill/>
        </p:spPr>
        <p:txBody>
          <a:bodyPr wrap="square" rtlCol="0">
            <a:spAutoFit/>
          </a:bodyPr>
          <a:lstStyle/>
          <a:p>
            <a:pPr algn="ctr"/>
            <a:r>
              <a:rPr lang="en-US" b="1" dirty="0">
                <a:solidFill>
                  <a:schemeClr val="bg1"/>
                </a:solidFill>
                <a:latin typeface="Google Sans" panose="020B0604020202020204" charset="0"/>
              </a:rPr>
              <a:t>STORM SEASON</a:t>
            </a:r>
          </a:p>
        </p:txBody>
      </p:sp>
      <p:sp>
        <p:nvSpPr>
          <p:cNvPr id="11" name="TextBox 10">
            <a:extLst>
              <a:ext uri="{FF2B5EF4-FFF2-40B4-BE49-F238E27FC236}">
                <a16:creationId xmlns:a16="http://schemas.microsoft.com/office/drawing/2014/main" id="{B91DE522-DC13-4EB9-B5E5-44151AA1C557}"/>
              </a:ext>
            </a:extLst>
          </p:cNvPr>
          <p:cNvSpPr txBox="1"/>
          <p:nvPr/>
        </p:nvSpPr>
        <p:spPr>
          <a:xfrm>
            <a:off x="3027813" y="3754799"/>
            <a:ext cx="1610797" cy="523220"/>
          </a:xfrm>
          <a:prstGeom prst="rect">
            <a:avLst/>
          </a:prstGeom>
          <a:noFill/>
        </p:spPr>
        <p:txBody>
          <a:bodyPr wrap="square" rtlCol="0">
            <a:spAutoFit/>
          </a:bodyPr>
          <a:lstStyle/>
          <a:p>
            <a:pPr algn="ctr"/>
            <a:r>
              <a:rPr lang="en-US" dirty="0">
                <a:solidFill>
                  <a:schemeClr val="bg1"/>
                </a:solidFill>
                <a:latin typeface="Google Sans" panose="020B0604020202020204" charset="0"/>
              </a:rPr>
              <a:t>Develop rules of engagement.</a:t>
            </a:r>
          </a:p>
        </p:txBody>
      </p:sp>
      <p:sp>
        <p:nvSpPr>
          <p:cNvPr id="12" name="TextBox 11">
            <a:extLst>
              <a:ext uri="{FF2B5EF4-FFF2-40B4-BE49-F238E27FC236}">
                <a16:creationId xmlns:a16="http://schemas.microsoft.com/office/drawing/2014/main" id="{4D156BB3-FB82-4B8A-87BA-4EE63EE9C671}"/>
              </a:ext>
            </a:extLst>
          </p:cNvPr>
          <p:cNvSpPr txBox="1"/>
          <p:nvPr/>
        </p:nvSpPr>
        <p:spPr>
          <a:xfrm>
            <a:off x="5009013" y="3754799"/>
            <a:ext cx="1610797" cy="307777"/>
          </a:xfrm>
          <a:prstGeom prst="rect">
            <a:avLst/>
          </a:prstGeom>
          <a:noFill/>
        </p:spPr>
        <p:txBody>
          <a:bodyPr wrap="square" rtlCol="0">
            <a:spAutoFit/>
          </a:bodyPr>
          <a:lstStyle/>
          <a:p>
            <a:pPr algn="ctr"/>
            <a:r>
              <a:rPr lang="en-US" dirty="0">
                <a:solidFill>
                  <a:schemeClr val="bg1"/>
                </a:solidFill>
                <a:latin typeface="Google Sans" panose="020B0604020202020204" charset="0"/>
              </a:rPr>
              <a:t>Have a dry-run.</a:t>
            </a:r>
          </a:p>
        </p:txBody>
      </p:sp>
      <p:sp>
        <p:nvSpPr>
          <p:cNvPr id="13" name="TextBox 12">
            <a:extLst>
              <a:ext uri="{FF2B5EF4-FFF2-40B4-BE49-F238E27FC236}">
                <a16:creationId xmlns:a16="http://schemas.microsoft.com/office/drawing/2014/main" id="{A03F55EE-943C-4F8A-9852-9E477DB3005A}"/>
              </a:ext>
            </a:extLst>
          </p:cNvPr>
          <p:cNvSpPr txBox="1"/>
          <p:nvPr/>
        </p:nvSpPr>
        <p:spPr>
          <a:xfrm>
            <a:off x="6990213" y="3754799"/>
            <a:ext cx="1610797" cy="738664"/>
          </a:xfrm>
          <a:prstGeom prst="rect">
            <a:avLst/>
          </a:prstGeom>
          <a:noFill/>
        </p:spPr>
        <p:txBody>
          <a:bodyPr wrap="square" rtlCol="0">
            <a:spAutoFit/>
          </a:bodyPr>
          <a:lstStyle/>
          <a:p>
            <a:pPr algn="ctr"/>
            <a:r>
              <a:rPr lang="en-US" dirty="0">
                <a:solidFill>
                  <a:schemeClr val="bg1"/>
                </a:solidFill>
                <a:latin typeface="Google Sans" panose="020B0604020202020204" charset="0"/>
              </a:rPr>
              <a:t>Deploy effective emergency response.</a:t>
            </a:r>
          </a:p>
        </p:txBody>
      </p:sp>
    </p:spTree>
    <p:extLst>
      <p:ext uri="{BB962C8B-B14F-4D97-AF65-F5344CB8AC3E}">
        <p14:creationId xmlns:p14="http://schemas.microsoft.com/office/powerpoint/2010/main" val="3041249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2" name="TextBox 1">
            <a:extLst>
              <a:ext uri="{FF2B5EF4-FFF2-40B4-BE49-F238E27FC236}">
                <a16:creationId xmlns:a16="http://schemas.microsoft.com/office/drawing/2014/main" id="{FE04F4B6-FFCD-473E-96FB-602E93804F3E}"/>
              </a:ext>
            </a:extLst>
          </p:cNvPr>
          <p:cNvSpPr txBox="1"/>
          <p:nvPr/>
        </p:nvSpPr>
        <p:spPr>
          <a:xfrm>
            <a:off x="358587" y="3045100"/>
            <a:ext cx="3451412" cy="1069524"/>
          </a:xfrm>
          <a:prstGeom prst="rect">
            <a:avLst/>
          </a:prstGeom>
          <a:noFill/>
        </p:spPr>
        <p:txBody>
          <a:bodyPr wrap="square" rtlCol="0">
            <a:spAutoFit/>
          </a:bodyPr>
          <a:lstStyle/>
          <a:p>
            <a:pPr>
              <a:spcBef>
                <a:spcPts val="300"/>
              </a:spcBef>
            </a:pPr>
            <a:r>
              <a:rPr lang="en-US" dirty="0">
                <a:solidFill>
                  <a:schemeClr val="bg1"/>
                </a:solidFill>
              </a:rPr>
              <a:t>Contact our team to discuss further</a:t>
            </a:r>
          </a:p>
          <a:p>
            <a:pPr>
              <a:spcBef>
                <a:spcPts val="300"/>
              </a:spcBef>
            </a:pPr>
            <a:r>
              <a:rPr lang="en-US" dirty="0">
                <a:solidFill>
                  <a:schemeClr val="bg1"/>
                </a:solidFill>
              </a:rPr>
              <a:t>Dan.Kopp@NorthHighland.com</a:t>
            </a:r>
          </a:p>
          <a:p>
            <a:pPr>
              <a:spcBef>
                <a:spcPts val="300"/>
              </a:spcBef>
            </a:pPr>
            <a:r>
              <a:rPr lang="en-US" dirty="0">
                <a:solidFill>
                  <a:schemeClr val="bg1"/>
                </a:solidFill>
              </a:rPr>
              <a:t>Charlie.Morn@NorthHighland.com</a:t>
            </a:r>
          </a:p>
          <a:p>
            <a:pPr>
              <a:spcBef>
                <a:spcPts val="300"/>
              </a:spcBef>
            </a:pPr>
            <a:r>
              <a:rPr lang="en-US" dirty="0">
                <a:solidFill>
                  <a:schemeClr val="bg1"/>
                </a:solidFill>
              </a:rPr>
              <a:t>Matt.Yates@NorthHighland.com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lvl="0"/>
            <a:r>
              <a:rPr lang="en-US" dirty="0"/>
              <a:t>Empty Shelves Don’t Help Anyone</a:t>
            </a:r>
            <a:endParaRPr lang="en-US" sz="3000" i="0" u="none" strike="noStrike" cap="none" dirty="0">
              <a:solidFill>
                <a:schemeClr val="dk2"/>
              </a:solidFill>
            </a:endParaRPr>
          </a:p>
        </p:txBody>
      </p:sp>
      <p:sp>
        <p:nvSpPr>
          <p:cNvPr id="387" name="Shape 387"/>
          <p:cNvSpPr txBox="1">
            <a:spLocks noGrp="1"/>
          </p:cNvSpPr>
          <p:nvPr>
            <p:ph type="body" idx="1"/>
          </p:nvPr>
        </p:nvSpPr>
        <p:spPr>
          <a:xfrm>
            <a:off x="356616" y="1953693"/>
            <a:ext cx="2386584" cy="2743200"/>
          </a:xfrm>
          <a:prstGeom prst="rect">
            <a:avLst/>
          </a:prstGeom>
          <a:noFill/>
          <a:ln>
            <a:noFill/>
          </a:ln>
        </p:spPr>
        <p:txBody>
          <a:bodyPr spcFirstLastPara="1" wrap="square" lIns="91425" tIns="91425" rIns="91425" bIns="91425" anchor="t" anchorCtr="0">
            <a:noAutofit/>
          </a:bodyPr>
          <a:lstStyle/>
          <a:p>
            <a:pPr marL="0" lvl="2" indent="0">
              <a:spcBef>
                <a:spcPts val="0"/>
              </a:spcBef>
            </a:pPr>
            <a:r>
              <a:rPr lang="en-US" sz="1200" dirty="0"/>
              <a:t>What if a business could </a:t>
            </a:r>
            <a:r>
              <a:rPr lang="en-US" sz="1200" i="1" dirty="0"/>
              <a:t>quickly</a:t>
            </a:r>
            <a:r>
              <a:rPr lang="en-US" sz="1200" dirty="0"/>
              <a:t> react to storms to meet humans’ basic needs?</a:t>
            </a:r>
            <a:endParaRPr sz="1200" i="0" u="none" strike="noStrike" cap="none" dirty="0">
              <a:solidFill>
                <a:schemeClr val="accent1"/>
              </a:solidFill>
            </a:endParaRPr>
          </a:p>
        </p:txBody>
      </p:sp>
      <p:sp>
        <p:nvSpPr>
          <p:cNvPr id="388" name="Shape 388"/>
          <p:cNvSpPr txBox="1"/>
          <p:nvPr/>
        </p:nvSpPr>
        <p:spPr>
          <a:xfrm flipH="1">
            <a:off x="540687" y="2875764"/>
            <a:ext cx="1966159" cy="175948"/>
          </a:xfrm>
          <a:prstGeom prst="rect">
            <a:avLst/>
          </a:prstGeom>
          <a:noFill/>
          <a:ln>
            <a:noFill/>
          </a:ln>
        </p:spPr>
        <p:txBody>
          <a:bodyPr spcFirstLastPara="1" wrap="square" lIns="91425" tIns="91425" rIns="91425" bIns="91425" anchor="ctr" anchorCtr="0">
            <a:noAutofit/>
          </a:bodyPr>
          <a:lstStyle/>
          <a:p>
            <a:pPr lvl="0">
              <a:buClr>
                <a:srgbClr val="3C4043"/>
              </a:buClr>
              <a:buSzPts val="1100"/>
            </a:pPr>
            <a:r>
              <a:rPr lang="en-US" dirty="0">
                <a:solidFill>
                  <a:srgbClr val="3C4043"/>
                </a:solidFill>
                <a:latin typeface="Google Sans"/>
                <a:ea typeface="Google Sans"/>
                <a:cs typeface="Google Sans"/>
                <a:sym typeface="Google Sans"/>
              </a:rPr>
              <a:t>Increased revenue </a:t>
            </a:r>
            <a:endParaRPr sz="1800" dirty="0">
              <a:latin typeface="Google Sans"/>
              <a:ea typeface="Google Sans"/>
              <a:cs typeface="Google Sans"/>
              <a:sym typeface="Google Sans"/>
            </a:endParaRPr>
          </a:p>
        </p:txBody>
      </p:sp>
      <p:sp>
        <p:nvSpPr>
          <p:cNvPr id="389" name="Shape 389"/>
          <p:cNvSpPr txBox="1"/>
          <p:nvPr/>
        </p:nvSpPr>
        <p:spPr>
          <a:xfrm flipH="1">
            <a:off x="540686" y="3258056"/>
            <a:ext cx="1851288" cy="171169"/>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i="0" u="none" strike="noStrike" cap="none" dirty="0">
                <a:solidFill>
                  <a:srgbClr val="3C4043"/>
                </a:solidFill>
                <a:latin typeface="Google Sans"/>
                <a:ea typeface="Google Sans"/>
                <a:cs typeface="Google Sans"/>
                <a:sym typeface="Google Sans"/>
              </a:rPr>
              <a:t>Increased customer loyalty</a:t>
            </a:r>
            <a:endParaRPr sz="1800" dirty="0">
              <a:latin typeface="Google Sans"/>
              <a:ea typeface="Google Sans"/>
              <a:cs typeface="Google Sans"/>
              <a:sym typeface="Google Sans"/>
            </a:endParaRPr>
          </a:p>
        </p:txBody>
      </p:sp>
      <p:sp>
        <p:nvSpPr>
          <p:cNvPr id="390" name="Shape 390"/>
          <p:cNvSpPr txBox="1"/>
          <p:nvPr/>
        </p:nvSpPr>
        <p:spPr>
          <a:xfrm flipH="1">
            <a:off x="540687" y="3713013"/>
            <a:ext cx="1966159" cy="175948"/>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3C4043"/>
              </a:buClr>
              <a:buSzPts val="1100"/>
              <a:buFont typeface="Arial"/>
              <a:buNone/>
            </a:pPr>
            <a:r>
              <a:rPr lang="en-US" i="0" u="none" strike="noStrike" cap="none" dirty="0">
                <a:solidFill>
                  <a:srgbClr val="3C4043"/>
                </a:solidFill>
                <a:latin typeface="Google Sans"/>
                <a:ea typeface="Google Sans"/>
                <a:cs typeface="Google Sans"/>
                <a:sym typeface="Google Sans"/>
              </a:rPr>
              <a:t>Improving the lives of many</a:t>
            </a:r>
            <a:endParaRPr sz="1800" dirty="0">
              <a:latin typeface="Google Sans"/>
              <a:ea typeface="Google Sans"/>
              <a:cs typeface="Google Sans"/>
              <a:sym typeface="Google Sans"/>
            </a:endParaRPr>
          </a:p>
        </p:txBody>
      </p:sp>
      <p:sp>
        <p:nvSpPr>
          <p:cNvPr id="734" name="Shape 734"/>
          <p:cNvSpPr/>
          <p:nvPr/>
        </p:nvSpPr>
        <p:spPr>
          <a:xfrm>
            <a:off x="356615" y="3229287"/>
            <a:ext cx="158700" cy="158700"/>
          </a:xfrm>
          <a:prstGeom prst="ellipse">
            <a:avLst/>
          </a:pr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735" name="Shape 735"/>
          <p:cNvSpPr/>
          <p:nvPr/>
        </p:nvSpPr>
        <p:spPr>
          <a:xfrm>
            <a:off x="356615" y="2893012"/>
            <a:ext cx="158700" cy="158700"/>
          </a:xfrm>
          <a:prstGeom prst="ellipse">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737" name="Shape 737"/>
          <p:cNvSpPr/>
          <p:nvPr/>
        </p:nvSpPr>
        <p:spPr>
          <a:xfrm>
            <a:off x="356615" y="3723010"/>
            <a:ext cx="158700" cy="158700"/>
          </a:xfrm>
          <a:prstGeom prst="ellipse">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dirty="0"/>
          </a:p>
        </p:txBody>
      </p:sp>
      <p:sp>
        <p:nvSpPr>
          <p:cNvPr id="355" name="Shape 297">
            <a:extLst>
              <a:ext uri="{FF2B5EF4-FFF2-40B4-BE49-F238E27FC236}">
                <a16:creationId xmlns:a16="http://schemas.microsoft.com/office/drawing/2014/main" id="{8BF72560-3A39-4E7E-AC78-94F436667C54}"/>
              </a:ext>
            </a:extLst>
          </p:cNvPr>
          <p:cNvSpPr txBox="1">
            <a:spLocks/>
          </p:cNvSpPr>
          <p:nvPr/>
        </p:nvSpPr>
        <p:spPr>
          <a:xfrm>
            <a:off x="3136392" y="1953693"/>
            <a:ext cx="2925294" cy="22501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200" dirty="0"/>
              <a:t>There are real-world constraints to getting the right product to the right location at the right time</a:t>
            </a:r>
          </a:p>
          <a:p>
            <a:pPr marL="342900" lvl="1" indent="-342900">
              <a:spcBef>
                <a:spcPts val="1200"/>
              </a:spcBef>
              <a:buSzPct val="90000"/>
              <a:buFont typeface="+mj-lt"/>
              <a:buAutoNum type="arabicPeriod"/>
            </a:pPr>
            <a:r>
              <a:rPr lang="en-US" sz="1200" dirty="0"/>
              <a:t>Limited inventories in stores and DCs</a:t>
            </a:r>
          </a:p>
          <a:p>
            <a:pPr marL="342900" lvl="1" indent="-342900">
              <a:spcBef>
                <a:spcPts val="0"/>
              </a:spcBef>
              <a:buSzPct val="90000"/>
              <a:buFont typeface="+mj-lt"/>
              <a:buAutoNum type="arabicPeriod"/>
            </a:pPr>
            <a:r>
              <a:rPr lang="en-US" sz="1200" dirty="0"/>
              <a:t>Huge logistics costs</a:t>
            </a:r>
          </a:p>
          <a:p>
            <a:pPr marL="342900" lvl="1" indent="-342900">
              <a:spcBef>
                <a:spcPts val="0"/>
              </a:spcBef>
              <a:buSzPct val="90000"/>
              <a:buFont typeface="+mj-lt"/>
              <a:buAutoNum type="arabicPeriod"/>
            </a:pPr>
            <a:r>
              <a:rPr lang="en-US" sz="1200" dirty="0"/>
              <a:t>Small window of opportunity </a:t>
            </a:r>
          </a:p>
          <a:p>
            <a:pPr marL="342900" lvl="1" indent="-342900">
              <a:spcBef>
                <a:spcPts val="0"/>
              </a:spcBef>
              <a:buSzPct val="90000"/>
              <a:buFont typeface="+mj-lt"/>
              <a:buAutoNum type="arabicPeriod"/>
            </a:pPr>
            <a:r>
              <a:rPr lang="en-US" sz="1200" dirty="0"/>
              <a:t>Know what products will be in demand? – Very different product needs for wind vs flood events</a:t>
            </a:r>
          </a:p>
          <a:p>
            <a:pPr marL="342900" lvl="1" indent="-342900">
              <a:spcBef>
                <a:spcPts val="0"/>
              </a:spcBef>
              <a:buSzPct val="90000"/>
              <a:buFont typeface="+mj-lt"/>
              <a:buAutoNum type="arabicPeriod"/>
            </a:pPr>
            <a:r>
              <a:rPr lang="en-US" sz="1200" dirty="0"/>
              <a:t>How much product to send</a:t>
            </a:r>
          </a:p>
        </p:txBody>
      </p:sp>
      <p:sp>
        <p:nvSpPr>
          <p:cNvPr id="356" name="Shape 297">
            <a:extLst>
              <a:ext uri="{FF2B5EF4-FFF2-40B4-BE49-F238E27FC236}">
                <a16:creationId xmlns:a16="http://schemas.microsoft.com/office/drawing/2014/main" id="{70B0D8D5-9CB7-44D2-8C0A-98F62A8AAE5F}"/>
              </a:ext>
            </a:extLst>
          </p:cNvPr>
          <p:cNvSpPr txBox="1">
            <a:spLocks/>
          </p:cNvSpPr>
          <p:nvPr/>
        </p:nvSpPr>
        <p:spPr>
          <a:xfrm>
            <a:off x="356616" y="1618572"/>
            <a:ext cx="1598640" cy="449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1" indent="0">
              <a:spcBef>
                <a:spcPts val="0"/>
              </a:spcBef>
            </a:pPr>
            <a:r>
              <a:rPr lang="en-US" b="1" dirty="0"/>
              <a:t>Opportunity</a:t>
            </a:r>
            <a:endParaRPr lang="en-US" sz="1400" b="1" dirty="0"/>
          </a:p>
        </p:txBody>
      </p:sp>
      <p:sp>
        <p:nvSpPr>
          <p:cNvPr id="357" name="Shape 297">
            <a:extLst>
              <a:ext uri="{FF2B5EF4-FFF2-40B4-BE49-F238E27FC236}">
                <a16:creationId xmlns:a16="http://schemas.microsoft.com/office/drawing/2014/main" id="{F988364B-2C6C-47DB-B62F-CAFB42A4A090}"/>
              </a:ext>
            </a:extLst>
          </p:cNvPr>
          <p:cNvSpPr txBox="1">
            <a:spLocks/>
          </p:cNvSpPr>
          <p:nvPr/>
        </p:nvSpPr>
        <p:spPr>
          <a:xfrm>
            <a:off x="3136392" y="1618571"/>
            <a:ext cx="1598640" cy="449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1" indent="0">
              <a:spcBef>
                <a:spcPts val="0"/>
              </a:spcBef>
            </a:pPr>
            <a:r>
              <a:rPr lang="en-US" b="1" dirty="0"/>
              <a:t>Challenge</a:t>
            </a:r>
            <a:endParaRPr lang="en-US" sz="1400" b="1" dirty="0"/>
          </a:p>
        </p:txBody>
      </p:sp>
      <p:pic>
        <p:nvPicPr>
          <p:cNvPr id="2" name="Picture 2" descr="File:Hurricanhugo.jpg">
            <a:extLst>
              <a:ext uri="{FF2B5EF4-FFF2-40B4-BE49-F238E27FC236}">
                <a16:creationId xmlns:a16="http://schemas.microsoft.com/office/drawing/2014/main" id="{AC5E9178-FE78-4EDA-9C4D-5C684779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186" y="2002409"/>
            <a:ext cx="2661437" cy="22014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251029C-1DC3-49E6-A4CF-798B92554732}"/>
              </a:ext>
            </a:extLst>
          </p:cNvPr>
          <p:cNvSpPr/>
          <p:nvPr/>
        </p:nvSpPr>
        <p:spPr>
          <a:xfrm>
            <a:off x="6107207" y="4203853"/>
            <a:ext cx="2401619" cy="184666"/>
          </a:xfrm>
          <a:prstGeom prst="rect">
            <a:avLst/>
          </a:prstGeom>
        </p:spPr>
        <p:txBody>
          <a:bodyPr wrap="none">
            <a:spAutoFit/>
          </a:bodyPr>
          <a:lstStyle/>
          <a:p>
            <a:r>
              <a:rPr lang="en-US" sz="600" dirty="0">
                <a:latin typeface="Google Sans" panose="020B0604020202020204" charset="0"/>
              </a:rPr>
              <a:t>Hurricane Hugo. Royalty-free photo from </a:t>
            </a:r>
            <a:r>
              <a:rPr lang="en-US" sz="600" dirty="0">
                <a:latin typeface="Google Sans" panose="020B0604020202020204" charset="0"/>
                <a:hlinkClick r:id="rId4"/>
              </a:rPr>
              <a:t>Wikimedia Commons</a:t>
            </a:r>
            <a:r>
              <a:rPr lang="en-US" sz="600" dirty="0">
                <a:latin typeface="Google Sans" panose="020B0604020202020204" charset="0"/>
              </a:rPr>
              <a:t>.</a:t>
            </a:r>
          </a:p>
        </p:txBody>
      </p:sp>
    </p:spTree>
    <p:extLst>
      <p:ext uri="{BB962C8B-B14F-4D97-AF65-F5344CB8AC3E}">
        <p14:creationId xmlns:p14="http://schemas.microsoft.com/office/powerpoint/2010/main" val="3903908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0" name="Rectangle 9">
            <a:extLst>
              <a:ext uri="{FF2B5EF4-FFF2-40B4-BE49-F238E27FC236}">
                <a16:creationId xmlns:a16="http://schemas.microsoft.com/office/drawing/2014/main" id="{6C884EC4-4453-4501-B63A-FBA95CB25B78}"/>
              </a:ext>
            </a:extLst>
          </p:cNvPr>
          <p:cNvSpPr/>
          <p:nvPr/>
        </p:nvSpPr>
        <p:spPr>
          <a:xfrm>
            <a:off x="0" y="1595147"/>
            <a:ext cx="9144000" cy="25045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Shape 333"/>
          <p:cNvSpPr txBox="1">
            <a:spLocks noGrp="1"/>
          </p:cNvSpPr>
          <p:nvPr>
            <p:ph type="title"/>
          </p:nvPr>
        </p:nvSpPr>
        <p:spPr>
          <a:xfrm>
            <a:off x="356616" y="612648"/>
            <a:ext cx="7891272" cy="55778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dirty="0"/>
              <a:t>Agenda</a:t>
            </a:r>
            <a:endParaRPr lang="en-US" sz="3000" i="0" u="none" strike="noStrike" cap="none" dirty="0">
              <a:solidFill>
                <a:schemeClr val="dk2"/>
              </a:solidFill>
            </a:endParaRPr>
          </a:p>
        </p:txBody>
      </p:sp>
      <p:sp>
        <p:nvSpPr>
          <p:cNvPr id="334" name="Shape 334"/>
          <p:cNvSpPr txBox="1">
            <a:spLocks noGrp="1"/>
          </p:cNvSpPr>
          <p:nvPr>
            <p:ph type="body" idx="1"/>
          </p:nvPr>
        </p:nvSpPr>
        <p:spPr>
          <a:xfrm>
            <a:off x="744966" y="1766911"/>
            <a:ext cx="3378186" cy="2743200"/>
          </a:xfrm>
          <a:prstGeom prst="rect">
            <a:avLst/>
          </a:prstGeom>
          <a:noFill/>
          <a:ln>
            <a:noFill/>
          </a:ln>
        </p:spPr>
        <p:txBody>
          <a:bodyPr spcFirstLastPara="1" wrap="square" lIns="91425" tIns="91425" rIns="91425" bIns="91425" anchor="t" anchorCtr="0">
            <a:noAutofit/>
          </a:bodyPr>
          <a:lstStyle/>
          <a:p>
            <a:pPr marL="0" indent="0">
              <a:spcBef>
                <a:spcPts val="1000"/>
              </a:spcBef>
            </a:pPr>
            <a:r>
              <a:rPr lang="en-US" b="1" dirty="0"/>
              <a:t>What is Emergency Response?</a:t>
            </a:r>
          </a:p>
          <a:p>
            <a:pPr marL="0" indent="0">
              <a:spcBef>
                <a:spcPts val="1000"/>
              </a:spcBef>
            </a:pPr>
            <a:r>
              <a:rPr lang="en-US" b="1" dirty="0"/>
              <a:t>Business Case</a:t>
            </a:r>
          </a:p>
          <a:p>
            <a:pPr marL="0" lvl="0" indent="0">
              <a:spcBef>
                <a:spcPts val="1000"/>
              </a:spcBef>
            </a:pPr>
            <a:r>
              <a:rPr lang="en-US" b="1" dirty="0"/>
              <a:t>Predicting Demand </a:t>
            </a:r>
            <a:endParaRPr lang="en-US" b="1" i="1" dirty="0"/>
          </a:p>
          <a:p>
            <a:pPr marL="0" lvl="0" indent="0">
              <a:spcBef>
                <a:spcPts val="1000"/>
              </a:spcBef>
            </a:pPr>
            <a:r>
              <a:rPr lang="en-US" b="1" dirty="0"/>
              <a:t>Integration with Existing Processes</a:t>
            </a:r>
          </a:p>
          <a:p>
            <a:pPr marL="0" lvl="0" indent="0">
              <a:spcBef>
                <a:spcPts val="1000"/>
              </a:spcBef>
            </a:pPr>
            <a:r>
              <a:rPr lang="en-US" b="1" dirty="0"/>
              <a:t>Results</a:t>
            </a:r>
            <a:endParaRPr b="1" dirty="0"/>
          </a:p>
        </p:txBody>
      </p:sp>
      <p:pic>
        <p:nvPicPr>
          <p:cNvPr id="8" name="Picture 7" descr="A person wearing glasses and smiling at the camera&#10;&#10;Description generated with very high confidence">
            <a:extLst>
              <a:ext uri="{FF2B5EF4-FFF2-40B4-BE49-F238E27FC236}">
                <a16:creationId xmlns:a16="http://schemas.microsoft.com/office/drawing/2014/main" id="{840A47B3-DFD8-4B28-A042-8824868D82D4}"/>
              </a:ext>
            </a:extLst>
          </p:cNvPr>
          <p:cNvPicPr>
            <a:picLocks noChangeAspect="1"/>
          </p:cNvPicPr>
          <p:nvPr/>
        </p:nvPicPr>
        <p:blipFill rotWithShape="1">
          <a:blip r:embed="rId3"/>
          <a:srcRect l="5290" t="12031" r="5290" b="22555"/>
          <a:stretch/>
        </p:blipFill>
        <p:spPr>
          <a:xfrm>
            <a:off x="5934061" y="2216988"/>
            <a:ext cx="1275936" cy="1306558"/>
          </a:xfrm>
          <a:prstGeom prst="rect">
            <a:avLst/>
          </a:prstGeom>
        </p:spPr>
      </p:pic>
      <p:sp>
        <p:nvSpPr>
          <p:cNvPr id="14" name="Rectangle 13">
            <a:extLst>
              <a:ext uri="{FF2B5EF4-FFF2-40B4-BE49-F238E27FC236}">
                <a16:creationId xmlns:a16="http://schemas.microsoft.com/office/drawing/2014/main" id="{898508A8-6EB6-41D2-90A0-8FED77207701}"/>
              </a:ext>
            </a:extLst>
          </p:cNvPr>
          <p:cNvSpPr/>
          <p:nvPr/>
        </p:nvSpPr>
        <p:spPr>
          <a:xfrm>
            <a:off x="5955514" y="3577716"/>
            <a:ext cx="1233030" cy="307777"/>
          </a:xfrm>
          <a:prstGeom prst="rect">
            <a:avLst/>
          </a:prstGeom>
        </p:spPr>
        <p:txBody>
          <a:bodyPr wrap="none">
            <a:spAutoFit/>
          </a:bodyPr>
          <a:lstStyle/>
          <a:p>
            <a:pPr algn="ctr"/>
            <a:r>
              <a:rPr lang="en-US" dirty="0">
                <a:solidFill>
                  <a:schemeClr val="dk2"/>
                </a:solidFill>
                <a:latin typeface="Google Sans"/>
                <a:sym typeface="Google Sans"/>
              </a:rPr>
              <a:t>Charlie Morn</a:t>
            </a:r>
          </a:p>
        </p:txBody>
      </p:sp>
      <p:sp>
        <p:nvSpPr>
          <p:cNvPr id="2" name="Oval 1">
            <a:extLst>
              <a:ext uri="{FF2B5EF4-FFF2-40B4-BE49-F238E27FC236}">
                <a16:creationId xmlns:a16="http://schemas.microsoft.com/office/drawing/2014/main" id="{DD33141D-1AB0-4DF8-A5F5-D706FAA46388}"/>
              </a:ext>
            </a:extLst>
          </p:cNvPr>
          <p:cNvSpPr/>
          <p:nvPr/>
        </p:nvSpPr>
        <p:spPr>
          <a:xfrm>
            <a:off x="426208" y="1923216"/>
            <a:ext cx="284615" cy="284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oogle Sans" panose="020B0604020202020204" charset="0"/>
              </a:rPr>
              <a:t>1</a:t>
            </a:r>
          </a:p>
        </p:txBody>
      </p:sp>
      <p:sp>
        <p:nvSpPr>
          <p:cNvPr id="12" name="Oval 11">
            <a:extLst>
              <a:ext uri="{FF2B5EF4-FFF2-40B4-BE49-F238E27FC236}">
                <a16:creationId xmlns:a16="http://schemas.microsoft.com/office/drawing/2014/main" id="{E91FA0E1-A318-4987-A506-E614982699D6}"/>
              </a:ext>
            </a:extLst>
          </p:cNvPr>
          <p:cNvSpPr/>
          <p:nvPr/>
        </p:nvSpPr>
        <p:spPr>
          <a:xfrm>
            <a:off x="426208" y="2302513"/>
            <a:ext cx="284615" cy="284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oogle Sans" panose="020B0604020202020204" charset="0"/>
              </a:rPr>
              <a:t>2</a:t>
            </a:r>
          </a:p>
        </p:txBody>
      </p:sp>
      <p:sp>
        <p:nvSpPr>
          <p:cNvPr id="13" name="Oval 12">
            <a:extLst>
              <a:ext uri="{FF2B5EF4-FFF2-40B4-BE49-F238E27FC236}">
                <a16:creationId xmlns:a16="http://schemas.microsoft.com/office/drawing/2014/main" id="{0C56CE9D-6EA4-4A8F-AAE1-18351100DBA5}"/>
              </a:ext>
            </a:extLst>
          </p:cNvPr>
          <p:cNvSpPr/>
          <p:nvPr/>
        </p:nvSpPr>
        <p:spPr>
          <a:xfrm>
            <a:off x="426208" y="2682510"/>
            <a:ext cx="284615" cy="284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oogle Sans" panose="020B0604020202020204" charset="0"/>
              </a:rPr>
              <a:t>3</a:t>
            </a:r>
          </a:p>
        </p:txBody>
      </p:sp>
      <p:sp>
        <p:nvSpPr>
          <p:cNvPr id="16" name="Oval 15">
            <a:extLst>
              <a:ext uri="{FF2B5EF4-FFF2-40B4-BE49-F238E27FC236}">
                <a16:creationId xmlns:a16="http://schemas.microsoft.com/office/drawing/2014/main" id="{DC9B7BA9-DC1E-4BD5-94F4-7C5146FCB8DE}"/>
              </a:ext>
            </a:extLst>
          </p:cNvPr>
          <p:cNvSpPr/>
          <p:nvPr/>
        </p:nvSpPr>
        <p:spPr>
          <a:xfrm>
            <a:off x="426208" y="3061807"/>
            <a:ext cx="284615" cy="284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oogle Sans" panose="020B0604020202020204" charset="0"/>
              </a:rPr>
              <a:t>4</a:t>
            </a:r>
          </a:p>
        </p:txBody>
      </p:sp>
      <p:sp>
        <p:nvSpPr>
          <p:cNvPr id="17" name="Oval 16">
            <a:extLst>
              <a:ext uri="{FF2B5EF4-FFF2-40B4-BE49-F238E27FC236}">
                <a16:creationId xmlns:a16="http://schemas.microsoft.com/office/drawing/2014/main" id="{46316888-4E8E-4A15-B73B-028439DD3C73}"/>
              </a:ext>
            </a:extLst>
          </p:cNvPr>
          <p:cNvSpPr/>
          <p:nvPr/>
        </p:nvSpPr>
        <p:spPr>
          <a:xfrm>
            <a:off x="426208" y="3447510"/>
            <a:ext cx="284615" cy="2846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Google Sans" panose="020B0604020202020204" charset="0"/>
              </a:rPr>
              <a:t>5</a:t>
            </a:r>
          </a:p>
        </p:txBody>
      </p:sp>
    </p:spTree>
    <p:extLst>
      <p:ext uri="{BB962C8B-B14F-4D97-AF65-F5344CB8AC3E}">
        <p14:creationId xmlns:p14="http://schemas.microsoft.com/office/powerpoint/2010/main" val="20973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9000"/>
              <a:buFont typeface="Arial"/>
              <a:buNone/>
            </a:pPr>
            <a:r>
              <a:rPr lang="en" sz="9000" i="0" u="none" strike="noStrike" cap="none" dirty="0">
                <a:solidFill>
                  <a:schemeClr val="lt1"/>
                </a:solidFill>
              </a:rPr>
              <a:t>1</a:t>
            </a:r>
            <a:endParaRPr sz="9000" i="0" u="none" strike="noStrike" cap="none" dirty="0">
              <a:solidFill>
                <a:schemeClr val="lt1"/>
              </a:solidFill>
            </a:endParaRPr>
          </a:p>
        </p:txBody>
      </p:sp>
      <p:sp>
        <p:nvSpPr>
          <p:cNvPr id="783" name="Shape 783"/>
          <p:cNvSpPr txBox="1">
            <a:spLocks noGrp="1"/>
          </p:cNvSpPr>
          <p:nvPr>
            <p:ph type="body" idx="2"/>
          </p:nvPr>
        </p:nvSpPr>
        <p:spPr>
          <a:xfrm>
            <a:off x="2907791" y="1583636"/>
            <a:ext cx="4552744" cy="25220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i="0" u="none" strike="noStrike" cap="none" dirty="0">
                <a:solidFill>
                  <a:schemeClr val="lt1"/>
                </a:solidFill>
              </a:rPr>
              <a:t>What is Emergency Response?</a:t>
            </a:r>
            <a:endParaRPr sz="1400" i="0" u="none" strike="noStrike" cap="none" dirty="0">
              <a:solidFill>
                <a:schemeClr val="lt1"/>
              </a:solidFill>
            </a:endParaRPr>
          </a:p>
        </p:txBody>
      </p:sp>
    </p:spTree>
    <p:extLst>
      <p:ext uri="{BB962C8B-B14F-4D97-AF65-F5344CB8AC3E}">
        <p14:creationId xmlns:p14="http://schemas.microsoft.com/office/powerpoint/2010/main" val="404967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18" name="Rectangle 17">
            <a:extLst>
              <a:ext uri="{FF2B5EF4-FFF2-40B4-BE49-F238E27FC236}">
                <a16:creationId xmlns:a16="http://schemas.microsoft.com/office/drawing/2014/main" id="{B4D49408-DAED-490F-B7AA-961F87DFADC1}"/>
              </a:ext>
            </a:extLst>
          </p:cNvPr>
          <p:cNvSpPr/>
          <p:nvPr/>
        </p:nvSpPr>
        <p:spPr>
          <a:xfrm>
            <a:off x="6742558" y="3122270"/>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A4A435D-29BF-45C0-80A5-83B28B5630FF}"/>
              </a:ext>
            </a:extLst>
          </p:cNvPr>
          <p:cNvSpPr/>
          <p:nvPr/>
        </p:nvSpPr>
        <p:spPr>
          <a:xfrm>
            <a:off x="4613910" y="3122270"/>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B60D2CB-7200-4CA5-A629-2D3792EBBCBB}"/>
              </a:ext>
            </a:extLst>
          </p:cNvPr>
          <p:cNvSpPr/>
          <p:nvPr/>
        </p:nvSpPr>
        <p:spPr>
          <a:xfrm>
            <a:off x="2485262" y="3122270"/>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4328E6F-7DCC-49CA-8AF6-CD3A391D17F9}"/>
              </a:ext>
            </a:extLst>
          </p:cNvPr>
          <p:cNvSpPr/>
          <p:nvPr/>
        </p:nvSpPr>
        <p:spPr>
          <a:xfrm>
            <a:off x="356614" y="3122270"/>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F317ABB-9426-4C8C-8FF0-1D337A9BE97D}"/>
              </a:ext>
            </a:extLst>
          </p:cNvPr>
          <p:cNvSpPr/>
          <p:nvPr/>
        </p:nvSpPr>
        <p:spPr>
          <a:xfrm>
            <a:off x="6742558" y="1595147"/>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5F9E228-11B5-477A-8DDC-7DD08D4BB029}"/>
              </a:ext>
            </a:extLst>
          </p:cNvPr>
          <p:cNvSpPr/>
          <p:nvPr/>
        </p:nvSpPr>
        <p:spPr>
          <a:xfrm>
            <a:off x="4613910" y="1595147"/>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685321-AB71-4E3B-8252-3D5FBD907C14}"/>
              </a:ext>
            </a:extLst>
          </p:cNvPr>
          <p:cNvSpPr/>
          <p:nvPr/>
        </p:nvSpPr>
        <p:spPr>
          <a:xfrm>
            <a:off x="2485262" y="1595147"/>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DEED023-1915-4741-BF8F-D8941AC08545}"/>
              </a:ext>
            </a:extLst>
          </p:cNvPr>
          <p:cNvSpPr/>
          <p:nvPr/>
        </p:nvSpPr>
        <p:spPr>
          <a:xfrm>
            <a:off x="356614" y="1595147"/>
            <a:ext cx="2028995" cy="1454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Shape 309"/>
          <p:cNvSpPr txBox="1">
            <a:spLocks noGrp="1"/>
          </p:cNvSpPr>
          <p:nvPr>
            <p:ph type="title"/>
          </p:nvPr>
        </p:nvSpPr>
        <p:spPr>
          <a:xfrm>
            <a:off x="356615" y="612648"/>
            <a:ext cx="8632401" cy="55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3000"/>
              <a:buFont typeface="Calibri"/>
              <a:buNone/>
            </a:pPr>
            <a:r>
              <a:rPr lang="en-US" sz="2800" i="0" u="none" strike="noStrike" cap="none" dirty="0">
                <a:solidFill>
                  <a:schemeClr val="dk2"/>
                </a:solidFill>
              </a:rPr>
              <a:t>What is Weather Emergency Response in Retail?</a:t>
            </a:r>
            <a:endParaRPr sz="2800" i="0" u="none" strike="noStrike" cap="none" dirty="0">
              <a:solidFill>
                <a:schemeClr val="dk2"/>
              </a:solidFill>
            </a:endParaRPr>
          </a:p>
        </p:txBody>
      </p:sp>
      <p:sp>
        <p:nvSpPr>
          <p:cNvPr id="310" name="Shape 310"/>
          <p:cNvSpPr txBox="1">
            <a:spLocks noGrp="1"/>
          </p:cNvSpPr>
          <p:nvPr>
            <p:ph type="body" idx="4294967295"/>
          </p:nvPr>
        </p:nvSpPr>
        <p:spPr>
          <a:xfrm>
            <a:off x="356614" y="1666874"/>
            <a:ext cx="2035358" cy="1000125"/>
          </a:xfrm>
          <a:prstGeom prst="rect">
            <a:avLst/>
          </a:prstGeom>
          <a:noFill/>
          <a:ln>
            <a:noFill/>
          </a:ln>
        </p:spPr>
        <p:txBody>
          <a:bodyPr spcFirstLastPara="1" wrap="square" lIns="91425" tIns="91425" rIns="91425" bIns="91425" anchor="t" anchorCtr="0">
            <a:noAutofit/>
          </a:bodyPr>
          <a:lstStyle/>
          <a:p>
            <a:pPr marL="0" marR="0" lvl="2" indent="0" algn="l" rtl="0">
              <a:lnSpc>
                <a:spcPct val="114000"/>
              </a:lnSpc>
              <a:spcBef>
                <a:spcPts val="0"/>
              </a:spcBef>
              <a:spcAft>
                <a:spcPts val="0"/>
              </a:spcAft>
              <a:buClr>
                <a:schemeClr val="accent1"/>
              </a:buClr>
              <a:buSzPts val="1400"/>
              <a:buFont typeface="Arial"/>
              <a:buNone/>
            </a:pPr>
            <a:r>
              <a:rPr lang="en-US" sz="1300" i="0" u="none" strike="noStrike" cap="none" dirty="0">
                <a:solidFill>
                  <a:schemeClr val="accent2"/>
                </a:solidFill>
              </a:rPr>
              <a:t>COMMAND </a:t>
            </a:r>
            <a:br>
              <a:rPr lang="en-US" sz="1300" i="0" u="none" strike="noStrike" cap="none" dirty="0">
                <a:solidFill>
                  <a:schemeClr val="accent2"/>
                </a:solidFill>
              </a:rPr>
            </a:br>
            <a:r>
              <a:rPr lang="en-US" sz="1300" i="0" u="none" strike="noStrike" cap="none" dirty="0">
                <a:solidFill>
                  <a:schemeClr val="accent2"/>
                </a:solidFill>
              </a:rPr>
              <a:t>CENTER</a:t>
            </a:r>
            <a:endParaRPr sz="1300" dirty="0">
              <a:solidFill>
                <a:schemeClr val="accent2"/>
              </a:solidFill>
            </a:endParaRPr>
          </a:p>
          <a:p>
            <a:pPr marL="0" marR="0" lvl="0" indent="0" algn="l" rtl="0">
              <a:lnSpc>
                <a:spcPct val="114000"/>
              </a:lnSpc>
              <a:spcBef>
                <a:spcPts val="1000"/>
              </a:spcBef>
              <a:spcAft>
                <a:spcPts val="0"/>
              </a:spcAft>
              <a:buClr>
                <a:schemeClr val="dk2"/>
              </a:buClr>
              <a:buSzPts val="1400"/>
              <a:buFont typeface="Arial"/>
              <a:buNone/>
            </a:pPr>
            <a:r>
              <a:rPr lang="en-US" sz="1100" i="0" u="none" strike="noStrike" cap="none" dirty="0">
                <a:solidFill>
                  <a:schemeClr val="dk2"/>
                </a:solidFill>
              </a:rPr>
              <a:t>Quickly and efficiently  established command center </a:t>
            </a:r>
            <a:endParaRPr sz="1100" i="0" u="none" strike="noStrike" cap="none" dirty="0">
              <a:solidFill>
                <a:schemeClr val="dk2"/>
              </a:solidFill>
            </a:endParaRPr>
          </a:p>
        </p:txBody>
      </p:sp>
      <p:sp>
        <p:nvSpPr>
          <p:cNvPr id="6" name="Shape 310">
            <a:extLst>
              <a:ext uri="{FF2B5EF4-FFF2-40B4-BE49-F238E27FC236}">
                <a16:creationId xmlns:a16="http://schemas.microsoft.com/office/drawing/2014/main" id="{B7EF22E3-37D2-41F9-94B7-20343C1DAF5F}"/>
              </a:ext>
            </a:extLst>
          </p:cNvPr>
          <p:cNvSpPr txBox="1">
            <a:spLocks/>
          </p:cNvSpPr>
          <p:nvPr/>
        </p:nvSpPr>
        <p:spPr>
          <a:xfrm>
            <a:off x="2518629" y="1666874"/>
            <a:ext cx="1828800" cy="1000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sz="1300" dirty="0">
                <a:solidFill>
                  <a:schemeClr val="accent2"/>
                </a:solidFill>
              </a:rPr>
              <a:t>OWNERSHIP AND DECISION MAKING</a:t>
            </a:r>
          </a:p>
          <a:p>
            <a:pPr marL="0" indent="0">
              <a:spcBef>
                <a:spcPts val="1000"/>
              </a:spcBef>
              <a:buFont typeface="Arial"/>
              <a:buNone/>
            </a:pPr>
            <a:r>
              <a:rPr lang="en-US" sz="1100" dirty="0"/>
              <a:t>Defined playbooks with rules of engagement</a:t>
            </a:r>
          </a:p>
        </p:txBody>
      </p:sp>
      <p:sp>
        <p:nvSpPr>
          <p:cNvPr id="7" name="Shape 310">
            <a:extLst>
              <a:ext uri="{FF2B5EF4-FFF2-40B4-BE49-F238E27FC236}">
                <a16:creationId xmlns:a16="http://schemas.microsoft.com/office/drawing/2014/main" id="{9C50628E-9002-4547-80A8-39527E9A607F}"/>
              </a:ext>
            </a:extLst>
          </p:cNvPr>
          <p:cNvSpPr txBox="1">
            <a:spLocks/>
          </p:cNvSpPr>
          <p:nvPr/>
        </p:nvSpPr>
        <p:spPr>
          <a:xfrm>
            <a:off x="4680642" y="1666874"/>
            <a:ext cx="1911304" cy="1000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buFont typeface="Arial"/>
              <a:buNone/>
            </a:pPr>
            <a:r>
              <a:rPr lang="en-US" sz="1300" dirty="0">
                <a:solidFill>
                  <a:schemeClr val="accent2"/>
                </a:solidFill>
              </a:rPr>
              <a:t>PRODUCT POSITIONING</a:t>
            </a:r>
          </a:p>
          <a:p>
            <a:pPr marL="0" indent="0">
              <a:spcBef>
                <a:spcPts val="1000"/>
              </a:spcBef>
            </a:pPr>
            <a:r>
              <a:rPr lang="en-US" sz="1100" dirty="0"/>
              <a:t>Sales and weather-informed predictive inventory staging </a:t>
            </a:r>
          </a:p>
        </p:txBody>
      </p:sp>
      <p:sp>
        <p:nvSpPr>
          <p:cNvPr id="8" name="Shape 310">
            <a:extLst>
              <a:ext uri="{FF2B5EF4-FFF2-40B4-BE49-F238E27FC236}">
                <a16:creationId xmlns:a16="http://schemas.microsoft.com/office/drawing/2014/main" id="{3AABA737-08B3-4D82-AAC5-04F0AC65BA56}"/>
              </a:ext>
            </a:extLst>
          </p:cNvPr>
          <p:cNvSpPr txBox="1">
            <a:spLocks/>
          </p:cNvSpPr>
          <p:nvPr/>
        </p:nvSpPr>
        <p:spPr>
          <a:xfrm>
            <a:off x="6842656" y="1666874"/>
            <a:ext cx="1828800" cy="1000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300" dirty="0">
                <a:solidFill>
                  <a:schemeClr val="accent2"/>
                </a:solidFill>
              </a:rPr>
              <a:t>TRANS / FREIGHT</a:t>
            </a:r>
          </a:p>
          <a:p>
            <a:pPr marL="0" lvl="2" indent="0">
              <a:spcBef>
                <a:spcPts val="0"/>
              </a:spcBef>
            </a:pPr>
            <a:r>
              <a:rPr lang="en-US" sz="1300" dirty="0">
                <a:solidFill>
                  <a:schemeClr val="accent2"/>
                </a:solidFill>
              </a:rPr>
              <a:t>DIVERGENCE</a:t>
            </a:r>
          </a:p>
          <a:p>
            <a:pPr marL="0" indent="0">
              <a:spcBef>
                <a:spcPts val="1000"/>
              </a:spcBef>
            </a:pPr>
            <a:r>
              <a:rPr lang="en-US" sz="1100" dirty="0"/>
              <a:t>Pre-defined plays for situations such as no carrier capacity</a:t>
            </a:r>
          </a:p>
        </p:txBody>
      </p:sp>
      <p:sp>
        <p:nvSpPr>
          <p:cNvPr id="9" name="Shape 310">
            <a:extLst>
              <a:ext uri="{FF2B5EF4-FFF2-40B4-BE49-F238E27FC236}">
                <a16:creationId xmlns:a16="http://schemas.microsoft.com/office/drawing/2014/main" id="{F7B15CBA-6206-4247-9376-A1F8D044D997}"/>
              </a:ext>
            </a:extLst>
          </p:cNvPr>
          <p:cNvSpPr txBox="1">
            <a:spLocks/>
          </p:cNvSpPr>
          <p:nvPr/>
        </p:nvSpPr>
        <p:spPr>
          <a:xfrm>
            <a:off x="6842656" y="3085823"/>
            <a:ext cx="2034896" cy="1000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300" dirty="0">
                <a:solidFill>
                  <a:schemeClr val="accent2"/>
                </a:solidFill>
              </a:rPr>
              <a:t>CUSTOMER</a:t>
            </a:r>
          </a:p>
          <a:p>
            <a:pPr marL="0" lvl="2" indent="0">
              <a:spcBef>
                <a:spcPts val="0"/>
              </a:spcBef>
            </a:pPr>
            <a:r>
              <a:rPr lang="en-US" sz="1300" dirty="0">
                <a:solidFill>
                  <a:schemeClr val="accent2"/>
                </a:solidFill>
              </a:rPr>
              <a:t>ENGAGEMENT</a:t>
            </a:r>
          </a:p>
          <a:p>
            <a:pPr marL="0" indent="0">
              <a:spcBef>
                <a:spcPts val="1000"/>
              </a:spcBef>
            </a:pPr>
            <a:r>
              <a:rPr lang="en-US" sz="1100" dirty="0"/>
              <a:t>Consistent communication messaging with customers through all channels</a:t>
            </a:r>
          </a:p>
        </p:txBody>
      </p:sp>
      <p:sp>
        <p:nvSpPr>
          <p:cNvPr id="10" name="Shape 310">
            <a:extLst>
              <a:ext uri="{FF2B5EF4-FFF2-40B4-BE49-F238E27FC236}">
                <a16:creationId xmlns:a16="http://schemas.microsoft.com/office/drawing/2014/main" id="{B39E06B4-13C5-476E-82CE-BF71684A5548}"/>
              </a:ext>
            </a:extLst>
          </p:cNvPr>
          <p:cNvSpPr txBox="1">
            <a:spLocks/>
          </p:cNvSpPr>
          <p:nvPr/>
        </p:nvSpPr>
        <p:spPr>
          <a:xfrm>
            <a:off x="4680641" y="3089953"/>
            <a:ext cx="1911304" cy="1737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300" dirty="0">
                <a:solidFill>
                  <a:schemeClr val="accent2"/>
                </a:solidFill>
              </a:rPr>
              <a:t>STORE OPS</a:t>
            </a:r>
          </a:p>
          <a:p>
            <a:pPr marL="0" lvl="2" indent="0">
              <a:spcBef>
                <a:spcPts val="0"/>
              </a:spcBef>
            </a:pPr>
            <a:r>
              <a:rPr lang="en-US" sz="1300" dirty="0">
                <a:solidFill>
                  <a:schemeClr val="accent2"/>
                </a:solidFill>
              </a:rPr>
              <a:t>RESILIENCE</a:t>
            </a:r>
          </a:p>
          <a:p>
            <a:pPr marL="0" indent="0">
              <a:spcBef>
                <a:spcPts val="1000"/>
              </a:spcBef>
            </a:pPr>
            <a:r>
              <a:rPr lang="en-US" sz="1100" dirty="0"/>
              <a:t>Labor Standard Operating Procedures (SOPs), to keep employees safe and stores open </a:t>
            </a:r>
          </a:p>
        </p:txBody>
      </p:sp>
      <p:sp>
        <p:nvSpPr>
          <p:cNvPr id="11" name="Shape 310">
            <a:extLst>
              <a:ext uri="{FF2B5EF4-FFF2-40B4-BE49-F238E27FC236}">
                <a16:creationId xmlns:a16="http://schemas.microsoft.com/office/drawing/2014/main" id="{72BB714B-E054-427E-89D9-6F7F75003408}"/>
              </a:ext>
            </a:extLst>
          </p:cNvPr>
          <p:cNvSpPr txBox="1">
            <a:spLocks/>
          </p:cNvSpPr>
          <p:nvPr/>
        </p:nvSpPr>
        <p:spPr>
          <a:xfrm>
            <a:off x="2518629" y="3085823"/>
            <a:ext cx="1738478" cy="1000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300" dirty="0">
                <a:solidFill>
                  <a:schemeClr val="accent2"/>
                </a:solidFill>
              </a:rPr>
              <a:t>IT SYSTEM</a:t>
            </a:r>
          </a:p>
          <a:p>
            <a:pPr marL="0" lvl="2" indent="0">
              <a:spcBef>
                <a:spcPts val="0"/>
              </a:spcBef>
            </a:pPr>
            <a:r>
              <a:rPr lang="en-US" sz="1300" dirty="0">
                <a:solidFill>
                  <a:schemeClr val="accent2"/>
                </a:solidFill>
              </a:rPr>
              <a:t>UPTIME</a:t>
            </a:r>
          </a:p>
          <a:p>
            <a:pPr marL="0" indent="0">
              <a:spcBef>
                <a:spcPts val="1000"/>
              </a:spcBef>
            </a:pPr>
            <a:r>
              <a:rPr lang="en-US" sz="1100" dirty="0"/>
              <a:t>Backup/Disaster Recovery processes tested, etc.</a:t>
            </a:r>
          </a:p>
        </p:txBody>
      </p:sp>
      <p:sp>
        <p:nvSpPr>
          <p:cNvPr id="12" name="Shape 310">
            <a:extLst>
              <a:ext uri="{FF2B5EF4-FFF2-40B4-BE49-F238E27FC236}">
                <a16:creationId xmlns:a16="http://schemas.microsoft.com/office/drawing/2014/main" id="{49F70BF9-72CA-4B06-8FD8-C3EA43CB24AB}"/>
              </a:ext>
            </a:extLst>
          </p:cNvPr>
          <p:cNvSpPr txBox="1">
            <a:spLocks/>
          </p:cNvSpPr>
          <p:nvPr/>
        </p:nvSpPr>
        <p:spPr>
          <a:xfrm>
            <a:off x="356614" y="3085823"/>
            <a:ext cx="1921636" cy="15508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b="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b="1"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b="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b="0" i="0" u="none" strike="noStrike" cap="none">
                <a:solidFill>
                  <a:schemeClr val="dk1"/>
                </a:solidFill>
                <a:latin typeface="Google Sans"/>
                <a:ea typeface="Google Sans"/>
                <a:cs typeface="Google Sans"/>
                <a:sym typeface="Google Sans"/>
              </a:defRPr>
            </a:lvl9pPr>
          </a:lstStyle>
          <a:p>
            <a:pPr marL="0" lvl="2" indent="0">
              <a:spcBef>
                <a:spcPts val="0"/>
              </a:spcBef>
            </a:pPr>
            <a:r>
              <a:rPr lang="en-US" sz="1300" dirty="0">
                <a:solidFill>
                  <a:schemeClr val="accent2"/>
                </a:solidFill>
              </a:rPr>
              <a:t>COMMUNICATION</a:t>
            </a:r>
          </a:p>
          <a:p>
            <a:pPr marL="0" lvl="2" indent="0">
              <a:spcBef>
                <a:spcPts val="0"/>
              </a:spcBef>
            </a:pPr>
            <a:r>
              <a:rPr lang="en-US" sz="1300" dirty="0">
                <a:solidFill>
                  <a:schemeClr val="accent2"/>
                </a:solidFill>
              </a:rPr>
              <a:t>AND VISIBILITY</a:t>
            </a:r>
          </a:p>
          <a:p>
            <a:pPr marL="0" indent="0">
              <a:spcBef>
                <a:spcPts val="1000"/>
              </a:spcBef>
            </a:pPr>
            <a:r>
              <a:rPr lang="en-US" sz="1100" dirty="0"/>
              <a:t>Quick and accurate dissemination of information to merchants, store ops, and field teams</a:t>
            </a:r>
          </a:p>
        </p:txBody>
      </p:sp>
      <p:sp>
        <p:nvSpPr>
          <p:cNvPr id="14" name="Shape 309">
            <a:extLst>
              <a:ext uri="{FF2B5EF4-FFF2-40B4-BE49-F238E27FC236}">
                <a16:creationId xmlns:a16="http://schemas.microsoft.com/office/drawing/2014/main" id="{58EE2B02-03D1-4EA5-B0BE-0576FFC3B421}"/>
              </a:ext>
            </a:extLst>
          </p:cNvPr>
          <p:cNvSpPr txBox="1">
            <a:spLocks/>
          </p:cNvSpPr>
          <p:nvPr/>
        </p:nvSpPr>
        <p:spPr>
          <a:xfrm>
            <a:off x="356614" y="1198794"/>
            <a:ext cx="8632401" cy="354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3000"/>
              <a:buFont typeface="Google Sans"/>
              <a:buNone/>
              <a:defRPr sz="3000" b="0" i="0" u="none" strike="noStrike" cap="none">
                <a:solidFill>
                  <a:schemeClr val="dk2"/>
                </a:solidFill>
                <a:latin typeface="Google Sans"/>
                <a:ea typeface="Google Sans"/>
                <a:cs typeface="Google Sans"/>
                <a:sym typeface="Google Sans"/>
              </a:defRPr>
            </a:lvl1pPr>
            <a:lvl2pPr marR="0" lvl="1"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2pPr>
            <a:lvl3pPr marR="0" lvl="2"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3pPr>
            <a:lvl4pPr marR="0" lvl="3"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4pPr>
            <a:lvl5pPr marR="0" lvl="4"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5pPr>
            <a:lvl6pPr marR="0" lvl="5"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6pPr>
            <a:lvl7pPr marR="0" lvl="6"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7pPr>
            <a:lvl8pPr marR="0" lvl="7"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8pPr>
            <a:lvl9pPr marR="0" lvl="8" indent="0" algn="l" rtl="0">
              <a:lnSpc>
                <a:spcPct val="100000"/>
              </a:lnSpc>
              <a:spcBef>
                <a:spcPts val="0"/>
              </a:spcBef>
              <a:spcAft>
                <a:spcPts val="0"/>
              </a:spcAft>
              <a:buClr>
                <a:srgbClr val="000000"/>
              </a:buClr>
              <a:buSzPts val="1400"/>
              <a:buFont typeface="Google Sans"/>
              <a:buNone/>
              <a:defRPr sz="1800" b="0" i="0" u="none" strike="noStrike" cap="none">
                <a:solidFill>
                  <a:srgbClr val="000000"/>
                </a:solidFill>
                <a:latin typeface="Google Sans"/>
                <a:ea typeface="Google Sans"/>
                <a:cs typeface="Google Sans"/>
                <a:sym typeface="Google Sans"/>
              </a:defRPr>
            </a:lvl9pPr>
          </a:lstStyle>
          <a:p>
            <a:r>
              <a:rPr lang="en-US" sz="1400" b="1" dirty="0">
                <a:solidFill>
                  <a:schemeClr val="accent1"/>
                </a:solidFill>
              </a:rPr>
              <a:t>Effective retail emergency response depends on the seamless integration of multiple elements</a:t>
            </a:r>
          </a:p>
        </p:txBody>
      </p:sp>
    </p:spTree>
    <p:extLst>
      <p:ext uri="{BB962C8B-B14F-4D97-AF65-F5344CB8AC3E}">
        <p14:creationId xmlns:p14="http://schemas.microsoft.com/office/powerpoint/2010/main" val="40007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199836" y="1335024"/>
            <a:ext cx="2226525"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accent1"/>
              </a:buClr>
              <a:buSzPts val="1800"/>
              <a:buFont typeface="Arial"/>
              <a:buNone/>
            </a:pPr>
            <a:r>
              <a:rPr lang="en-US" sz="1800" b="1" i="0" u="none" strike="noStrike" cap="none" dirty="0">
                <a:solidFill>
                  <a:schemeClr val="accent1"/>
                </a:solidFill>
              </a:rPr>
              <a:t>In the words of retail leaders…</a:t>
            </a:r>
            <a:endParaRPr dirty="0"/>
          </a:p>
        </p:txBody>
      </p:sp>
      <p:sp>
        <p:nvSpPr>
          <p:cNvPr id="759" name="Shape 759"/>
          <p:cNvSpPr txBox="1">
            <a:spLocks noGrp="1"/>
          </p:cNvSpPr>
          <p:nvPr>
            <p:ph type="body" idx="2"/>
          </p:nvPr>
        </p:nvSpPr>
        <p:spPr>
          <a:xfrm>
            <a:off x="2901735" y="1335024"/>
            <a:ext cx="5473200" cy="2770632"/>
          </a:xfrm>
          <a:prstGeom prst="rect">
            <a:avLst/>
          </a:prstGeom>
          <a:noFill/>
          <a:ln>
            <a:noFill/>
          </a:ln>
        </p:spPr>
        <p:txBody>
          <a:bodyPr spcFirstLastPara="1" wrap="square" lIns="91425" tIns="91425" rIns="91425" bIns="91425" anchor="t" anchorCtr="0">
            <a:noAutofit/>
          </a:bodyPr>
          <a:lstStyle/>
          <a:p>
            <a:r>
              <a:rPr lang="en" sz="2000" dirty="0"/>
              <a:t>"We had </a:t>
            </a:r>
            <a:r>
              <a:rPr lang="en" sz="2000" b="1" dirty="0">
                <a:solidFill>
                  <a:srgbClr val="FF0000"/>
                </a:solidFill>
              </a:rPr>
              <a:t>$360 million </a:t>
            </a:r>
            <a:r>
              <a:rPr lang="en" sz="2000" dirty="0"/>
              <a:t>of hurricane-related sales in 2011."</a:t>
            </a:r>
            <a:endParaRPr lang="en-US" sz="2000" dirty="0"/>
          </a:p>
          <a:p>
            <a:endParaRPr lang="en" sz="2000" dirty="0"/>
          </a:p>
          <a:p>
            <a:r>
              <a:rPr lang="en" sz="2000" dirty="0"/>
              <a:t>"Hurricanes put a </a:t>
            </a:r>
            <a:r>
              <a:rPr lang="en" sz="2000" b="1" dirty="0">
                <a:solidFill>
                  <a:srgbClr val="FF0000"/>
                </a:solidFill>
              </a:rPr>
              <a:t>significant demand </a:t>
            </a:r>
            <a:r>
              <a:rPr lang="en" sz="2000" dirty="0"/>
              <a:t>on the transportation system and cost</a:t>
            </a:r>
            <a:r>
              <a:rPr lang="en-US" sz="2000" dirty="0"/>
              <a:t>s</a:t>
            </a:r>
            <a:r>
              <a:rPr lang="en" sz="2000" dirty="0"/>
              <a:t> went up."</a:t>
            </a:r>
          </a:p>
          <a:p>
            <a:endParaRPr lang="en" sz="2000" dirty="0"/>
          </a:p>
          <a:p>
            <a:r>
              <a:rPr lang="en" sz="2000" dirty="0"/>
              <a:t>"Hurricanes Harvey and Irma drove demand, our teams sent </a:t>
            </a:r>
            <a:r>
              <a:rPr lang="en" sz="2000" b="1" dirty="0">
                <a:solidFill>
                  <a:srgbClr val="FF0000"/>
                </a:solidFill>
              </a:rPr>
              <a:t>over 11,000 truckloads</a:t>
            </a:r>
            <a:r>
              <a:rPr lang="en" sz="2000" dirty="0"/>
              <a:t> of products."</a:t>
            </a:r>
          </a:p>
          <a:p>
            <a:pPr marL="0" indent="0">
              <a:buFont typeface="Arial"/>
            </a:pPr>
            <a:endParaRPr lang="en" sz="2000" dirty="0"/>
          </a:p>
        </p:txBody>
      </p:sp>
      <p:sp>
        <p:nvSpPr>
          <p:cNvPr id="6" name="Shape 386">
            <a:extLst>
              <a:ext uri="{FF2B5EF4-FFF2-40B4-BE49-F238E27FC236}">
                <a16:creationId xmlns:a16="http://schemas.microsoft.com/office/drawing/2014/main" id="{0B0689AA-203C-45DB-9F0D-1497D994DEE0}"/>
              </a:ext>
            </a:extLst>
          </p:cNvPr>
          <p:cNvSpPr txBox="1">
            <a:spLocks/>
          </p:cNvSpPr>
          <p:nvPr/>
        </p:nvSpPr>
        <p:spPr>
          <a:xfrm>
            <a:off x="356616" y="612648"/>
            <a:ext cx="7891272" cy="5577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latin typeface="Google Sans" panose="020B0604020202020204" charset="0"/>
              </a:rPr>
              <a:t>There is Real Opportunity</a:t>
            </a:r>
            <a:endParaRPr lang="en-US" sz="3000" dirty="0">
              <a:solidFill>
                <a:schemeClr val="dk2"/>
              </a:solidFill>
              <a:latin typeface="Google Sans" panose="020B0604020202020204" charset="0"/>
            </a:endParaRPr>
          </a:p>
        </p:txBody>
      </p:sp>
    </p:spTree>
    <p:extLst>
      <p:ext uri="{BB962C8B-B14F-4D97-AF65-F5344CB8AC3E}">
        <p14:creationId xmlns:p14="http://schemas.microsoft.com/office/powerpoint/2010/main" val="1996798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Shape 782"/>
          <p:cNvSpPr txBox="1">
            <a:spLocks noGrp="1"/>
          </p:cNvSpPr>
          <p:nvPr>
            <p:ph type="body" idx="1"/>
          </p:nvPr>
        </p:nvSpPr>
        <p:spPr>
          <a:xfrm>
            <a:off x="567559" y="1335024"/>
            <a:ext cx="2020193" cy="1952086"/>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lt1"/>
              </a:buClr>
              <a:buSzPts val="9000"/>
              <a:buFont typeface="Arial"/>
              <a:buNone/>
            </a:pPr>
            <a:r>
              <a:rPr lang="en" sz="9000" i="0" u="none" strike="noStrike" cap="none" dirty="0">
                <a:solidFill>
                  <a:schemeClr val="lt1"/>
                </a:solidFill>
              </a:rPr>
              <a:t>2</a:t>
            </a:r>
            <a:endParaRPr sz="9000" i="0" u="none" strike="noStrike" cap="none" dirty="0">
              <a:solidFill>
                <a:schemeClr val="lt1"/>
              </a:solidFill>
            </a:endParaRPr>
          </a:p>
        </p:txBody>
      </p:sp>
      <p:sp>
        <p:nvSpPr>
          <p:cNvPr id="783" name="Shape 783"/>
          <p:cNvSpPr txBox="1">
            <a:spLocks noGrp="1"/>
          </p:cNvSpPr>
          <p:nvPr>
            <p:ph type="body" idx="2"/>
          </p:nvPr>
        </p:nvSpPr>
        <p:spPr>
          <a:xfrm>
            <a:off x="2907791" y="1583636"/>
            <a:ext cx="4552744" cy="252202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Arial"/>
              <a:buNone/>
            </a:pPr>
            <a:r>
              <a:rPr lang="en-US" sz="3000" i="0" u="none" strike="noStrike" cap="none" dirty="0">
                <a:solidFill>
                  <a:schemeClr val="lt1"/>
                </a:solidFill>
              </a:rPr>
              <a:t>The Business Case</a:t>
            </a:r>
            <a:endParaRPr sz="1400" i="0" u="none" strike="noStrike" cap="none" dirty="0">
              <a:solidFill>
                <a:schemeClr val="lt1"/>
              </a:solidFill>
            </a:endParaRPr>
          </a:p>
        </p:txBody>
      </p:sp>
    </p:spTree>
    <p:extLst>
      <p:ext uri="{BB962C8B-B14F-4D97-AF65-F5344CB8AC3E}">
        <p14:creationId xmlns:p14="http://schemas.microsoft.com/office/powerpoint/2010/main" val="222895833"/>
      </p:ext>
    </p:extLst>
  </p:cSld>
  <p:clrMapOvr>
    <a:masterClrMapping/>
  </p:clrMapOvr>
</p:sld>
</file>

<file path=ppt/theme/theme1.xml><?xml version="1.0" encoding="utf-8"?>
<a:theme xmlns:a="http://schemas.openxmlformats.org/drawingml/2006/main" name="Google Next18">
  <a:themeElements>
    <a:clrScheme name="Googl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7462</TotalTime>
  <Words>2439</Words>
  <Application>Microsoft Office PowerPoint</Application>
  <PresentationFormat>On-screen Show (16:9)</PresentationFormat>
  <Paragraphs>369</Paragraphs>
  <Slides>37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Google Sans</vt:lpstr>
      <vt:lpstr>Open Sans</vt:lpstr>
      <vt:lpstr>Arial</vt:lpstr>
      <vt:lpstr>Calibri</vt:lpstr>
      <vt:lpstr>Google Sans Medium</vt:lpstr>
      <vt:lpstr>Google Next18</vt:lpstr>
      <vt:lpstr>MLAI215- Predicting Home Improvement Sales with a Mass Retailer via TensorFlow</vt:lpstr>
      <vt:lpstr>Natural Disasters… a Costly Emergency </vt:lpstr>
      <vt:lpstr>No One is Immune to Weather Emergencies</vt:lpstr>
      <vt:lpstr>Empty Shelves Don’t Help Anyone</vt:lpstr>
      <vt:lpstr>Agenda</vt:lpstr>
      <vt:lpstr>PowerPoint Presentation</vt:lpstr>
      <vt:lpstr>What is Weather Emergency Response in Retail?</vt:lpstr>
      <vt:lpstr>PowerPoint Presentation</vt:lpstr>
      <vt:lpstr>PowerPoint Presentation</vt:lpstr>
      <vt:lpstr>Business Case, Hurricane Irma</vt:lpstr>
      <vt:lpstr>PowerPoint Presentation</vt:lpstr>
      <vt:lpstr>PowerPoint Presentation</vt:lpstr>
      <vt:lpstr>Google Cloud Platform Made it Possible!</vt:lpstr>
      <vt:lpstr>Weather Data Orchestration</vt:lpstr>
      <vt:lpstr>Kubernetes Overview</vt:lpstr>
      <vt:lpstr>Spin it Up</vt:lpstr>
      <vt:lpstr>What are we predicting?</vt:lpstr>
      <vt:lpstr>Prediction Methods</vt:lpstr>
      <vt:lpstr>Choosing a Network Type</vt:lpstr>
      <vt:lpstr>Demand Prediction Pipeline</vt:lpstr>
      <vt:lpstr>Building 1500 Features and Labels</vt:lpstr>
      <vt:lpstr>Feature Engineering in Big Query (SQL+UDF)</vt:lpstr>
      <vt:lpstr>Training Models</vt:lpstr>
      <vt:lpstr>Hyperparameter Tuning in ML Engine (CMLE)</vt:lpstr>
      <vt:lpstr>Demand Prediction Accuracy</vt:lpstr>
      <vt:lpstr>Deploying and Operationalizing ML</vt:lpstr>
      <vt:lpstr>PowerPoint Presentation</vt:lpstr>
      <vt:lpstr>Tunable Parameters</vt:lpstr>
      <vt:lpstr>A Sales Prediction is Just the Beginning</vt:lpstr>
      <vt:lpstr>Human in the Loop</vt:lpstr>
      <vt:lpstr>Tracking In-Flight Activity</vt:lpstr>
      <vt:lpstr>Managing Data Quality</vt:lpstr>
      <vt:lpstr>PowerPoint Presentation</vt:lpstr>
      <vt:lpstr>Demos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Legal Content Review</dc:title>
  <dc:creator>charlie morn</dc:creator>
  <cp:lastModifiedBy>charlie morn</cp:lastModifiedBy>
  <cp:revision>192</cp:revision>
  <dcterms:modified xsi:type="dcterms:W3CDTF">2019-02-20T14:41:03Z</dcterms:modified>
</cp:coreProperties>
</file>